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notesSlides/notesSlide9.xml" ContentType="application/vnd.openxmlformats-officedocument.presentationml.notesSlide+xml"/>
  <Override PartName="/ppt/slides/slide79.xml" ContentType="application/vnd.openxmlformats-officedocument.presentationml.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2" r:id="rId1"/>
    <p:sldMasterId id="2147483686" r:id="rId2"/>
    <p:sldMasterId id="2147483681" r:id="rId3"/>
    <p:sldMasterId id="2147483687" r:id="rId4"/>
  </p:sldMasterIdLst>
  <p:notesMasterIdLst>
    <p:notesMasterId r:id="rId88"/>
  </p:notesMasterIdLst>
  <p:handoutMasterIdLst>
    <p:handoutMasterId r:id="rId89"/>
  </p:handoutMasterIdLst>
  <p:sldIdLst>
    <p:sldId id="337" r:id="rId5"/>
    <p:sldId id="338" r:id="rId6"/>
    <p:sldId id="339" r:id="rId7"/>
    <p:sldId id="340" r:id="rId8"/>
    <p:sldId id="341" r:id="rId9"/>
    <p:sldId id="368" r:id="rId10"/>
    <p:sldId id="363" r:id="rId11"/>
    <p:sldId id="364" r:id="rId12"/>
    <p:sldId id="369" r:id="rId13"/>
    <p:sldId id="315" r:id="rId14"/>
    <p:sldId id="316" r:id="rId15"/>
    <p:sldId id="346" r:id="rId16"/>
    <p:sldId id="361" r:id="rId17"/>
    <p:sldId id="349" r:id="rId18"/>
    <p:sldId id="287" r:id="rId19"/>
    <p:sldId id="285" r:id="rId20"/>
    <p:sldId id="312" r:id="rId21"/>
    <p:sldId id="317" r:id="rId22"/>
    <p:sldId id="318" r:id="rId23"/>
    <p:sldId id="365" r:id="rId24"/>
    <p:sldId id="270" r:id="rId25"/>
    <p:sldId id="320" r:id="rId26"/>
    <p:sldId id="274" r:id="rId27"/>
    <p:sldId id="321" r:id="rId28"/>
    <p:sldId id="275" r:id="rId29"/>
    <p:sldId id="322" r:id="rId30"/>
    <p:sldId id="276" r:id="rId31"/>
    <p:sldId id="304" r:id="rId32"/>
    <p:sldId id="366" r:id="rId33"/>
    <p:sldId id="342" r:id="rId34"/>
    <p:sldId id="306" r:id="rId35"/>
    <p:sldId id="367" r:id="rId36"/>
    <p:sldId id="303" r:id="rId37"/>
    <p:sldId id="323" r:id="rId38"/>
    <p:sldId id="277" r:id="rId39"/>
    <p:sldId id="353" r:id="rId40"/>
    <p:sldId id="352" r:id="rId41"/>
    <p:sldId id="324" r:id="rId42"/>
    <p:sldId id="278" r:id="rId43"/>
    <p:sldId id="348" r:id="rId44"/>
    <p:sldId id="334" r:id="rId45"/>
    <p:sldId id="347" r:id="rId46"/>
    <p:sldId id="279" r:id="rId47"/>
    <p:sldId id="325" r:id="rId48"/>
    <p:sldId id="280" r:id="rId49"/>
    <p:sldId id="326" r:id="rId50"/>
    <p:sldId id="281" r:id="rId51"/>
    <p:sldId id="307" r:id="rId52"/>
    <p:sldId id="308" r:id="rId53"/>
    <p:sldId id="309" r:id="rId54"/>
    <p:sldId id="358" r:id="rId55"/>
    <p:sldId id="327" r:id="rId56"/>
    <p:sldId id="295" r:id="rId57"/>
    <p:sldId id="294" r:id="rId58"/>
    <p:sldId id="343" r:id="rId59"/>
    <p:sldId id="354" r:id="rId60"/>
    <p:sldId id="282" r:id="rId61"/>
    <p:sldId id="335" r:id="rId62"/>
    <p:sldId id="291" r:id="rId63"/>
    <p:sldId id="328" r:id="rId64"/>
    <p:sldId id="283" r:id="rId65"/>
    <p:sldId id="356" r:id="rId66"/>
    <p:sldId id="357" r:id="rId67"/>
    <p:sldId id="355" r:id="rId68"/>
    <p:sldId id="310" r:id="rId69"/>
    <p:sldId id="329" r:id="rId70"/>
    <p:sldId id="289" r:id="rId71"/>
    <p:sldId id="344" r:id="rId72"/>
    <p:sldId id="293" r:id="rId73"/>
    <p:sldId id="330" r:id="rId74"/>
    <p:sldId id="331" r:id="rId75"/>
    <p:sldId id="297" r:id="rId76"/>
    <p:sldId id="299" r:id="rId77"/>
    <p:sldId id="311" r:id="rId78"/>
    <p:sldId id="298" r:id="rId79"/>
    <p:sldId id="269" r:id="rId80"/>
    <p:sldId id="332" r:id="rId81"/>
    <p:sldId id="333" r:id="rId82"/>
    <p:sldId id="371" r:id="rId83"/>
    <p:sldId id="370" r:id="rId84"/>
    <p:sldId id="300" r:id="rId85"/>
    <p:sldId id="302" r:id="rId86"/>
    <p:sldId id="372" r:id="rId8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一、前言" id="{F77F6C75-40F2-4821-8BBB-FDB0E2022CA9}">
          <p14:sldIdLst>
            <p14:sldId id="337"/>
            <p14:sldId id="338"/>
          </p14:sldIdLst>
        </p14:section>
        <p14:section name="二、資安稽核意義與類型" id="{2E9D8693-FB22-4529-904F-23F7D11B84D0}">
          <p14:sldIdLst>
            <p14:sldId id="339"/>
            <p14:sldId id="340"/>
            <p14:sldId id="341"/>
            <p14:sldId id="368"/>
            <p14:sldId id="363"/>
            <p14:sldId id="364"/>
            <p14:sldId id="369"/>
          </p14:sldIdLst>
        </p14:section>
        <p14:section name="三、資安稽核的法源依據與相關標準" id="{5A983A5B-DE22-466E-BC7F-35AF68CBE69F}">
          <p14:sldIdLst>
            <p14:sldId id="315"/>
            <p14:sldId id="316"/>
            <p14:sldId id="346"/>
            <p14:sldId id="361"/>
            <p14:sldId id="349"/>
            <p14:sldId id="287"/>
            <p14:sldId id="285"/>
            <p14:sldId id="312"/>
          </p14:sldIdLst>
        </p14:section>
        <p14:section name="四、資安稽核計畫書與稽核作業" id="{D00C3D8D-B962-47D6-8B22-DD35B02C941D}">
          <p14:sldIdLst>
            <p14:sldId id="317"/>
            <p14:sldId id="318"/>
            <p14:sldId id="365"/>
            <p14:sldId id="270"/>
            <p14:sldId id="320"/>
            <p14:sldId id="274"/>
            <p14:sldId id="321"/>
            <p14:sldId id="275"/>
            <p14:sldId id="322"/>
            <p14:sldId id="276"/>
            <p14:sldId id="304"/>
            <p14:sldId id="366"/>
            <p14:sldId id="342"/>
            <p14:sldId id="306"/>
            <p14:sldId id="367"/>
            <p14:sldId id="303"/>
            <p14:sldId id="323"/>
            <p14:sldId id="277"/>
            <p14:sldId id="353"/>
            <p14:sldId id="352"/>
            <p14:sldId id="324"/>
            <p14:sldId id="278"/>
            <p14:sldId id="348"/>
            <p14:sldId id="334"/>
            <p14:sldId id="347"/>
            <p14:sldId id="279"/>
            <p14:sldId id="325"/>
            <p14:sldId id="280"/>
            <p14:sldId id="326"/>
            <p14:sldId id="281"/>
            <p14:sldId id="307"/>
            <p14:sldId id="308"/>
            <p14:sldId id="309"/>
            <p14:sldId id="358"/>
            <p14:sldId id="327"/>
            <p14:sldId id="295"/>
            <p14:sldId id="294"/>
            <p14:sldId id="343"/>
            <p14:sldId id="354"/>
            <p14:sldId id="282"/>
            <p14:sldId id="335"/>
            <p14:sldId id="291"/>
            <p14:sldId id="328"/>
            <p14:sldId id="283"/>
            <p14:sldId id="356"/>
            <p14:sldId id="357"/>
            <p14:sldId id="355"/>
            <p14:sldId id="310"/>
            <p14:sldId id="329"/>
            <p14:sldId id="289"/>
            <p14:sldId id="344"/>
            <p14:sldId id="293"/>
          </p14:sldIdLst>
        </p14:section>
        <p14:section name="五、資安稽核技術概觀" id="{2B491C23-86E3-4523-AC2B-C5B514ECD640}">
          <p14:sldIdLst>
            <p14:sldId id="330"/>
            <p14:sldId id="331"/>
            <p14:sldId id="297"/>
            <p14:sldId id="299"/>
            <p14:sldId id="311"/>
            <p14:sldId id="298"/>
            <p14:sldId id="269"/>
          </p14:sldIdLst>
        </p14:section>
        <p14:section name="六、資安稽核發現與報告擬定" id="{1929D877-5DD4-4CB8-B609-37563B2D0598}">
          <p14:sldIdLst>
            <p14:sldId id="332"/>
            <p14:sldId id="333"/>
            <p14:sldId id="371"/>
            <p14:sldId id="370"/>
            <p14:sldId id="300"/>
            <p14:sldId id="302"/>
            <p14:sldId id="372"/>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FFCC"/>
    <a:srgbClr val="0000FF"/>
    <a:srgbClr val="800000"/>
    <a:srgbClr val="FFFF99"/>
    <a:srgbClr val="FFCCFF"/>
    <a:srgbClr val="FFCC6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15" autoAdjust="0"/>
    <p:restoredTop sz="96440" autoAdjust="0"/>
  </p:normalViewPr>
  <p:slideViewPr>
    <p:cSldViewPr>
      <p:cViewPr varScale="1">
        <p:scale>
          <a:sx n="103" d="100"/>
          <a:sy n="103" d="100"/>
        </p:scale>
        <p:origin x="-360" y="-9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p:cViewPr varScale="1">
        <p:scale>
          <a:sx n="121" d="100"/>
          <a:sy n="121" d="100"/>
        </p:scale>
        <p:origin x="7662" y="90"/>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xmlns="" id="{B6C5B640-461B-4FC5-94BD-1E7DBD07D8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xmlns="" id="{09592B72-28FC-4F0C-83D5-64984D6856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AE46F5-D9FC-42D5-9C1A-DF1DB78F800D}" type="datetimeFigureOut">
              <a:rPr lang="zh-TW" altLang="en-US" smtClean="0"/>
              <a:pPr/>
              <a:t>2024/6/17</a:t>
            </a:fld>
            <a:endParaRPr lang="zh-TW" altLang="en-US"/>
          </a:p>
        </p:txBody>
      </p:sp>
      <p:sp>
        <p:nvSpPr>
          <p:cNvPr id="4" name="頁尾版面配置區 3">
            <a:extLst>
              <a:ext uri="{FF2B5EF4-FFF2-40B4-BE49-F238E27FC236}">
                <a16:creationId xmlns:a16="http://schemas.microsoft.com/office/drawing/2014/main" xmlns="" id="{B1FC4080-D361-4DA3-9E06-AA3ACAD265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xmlns="" id="{67794088-1CE1-4371-831E-9198A0FC9B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5678C9-34B2-436C-A891-596334CAB1DD}" type="slidenum">
              <a:rPr lang="zh-TW" altLang="en-US" smtClean="0"/>
              <a:pPr/>
              <a:t>‹#›</a:t>
            </a:fld>
            <a:endParaRPr lang="zh-TW" altLang="en-US"/>
          </a:p>
        </p:txBody>
      </p:sp>
    </p:spTree>
    <p:extLst>
      <p:ext uri="{BB962C8B-B14F-4D97-AF65-F5344CB8AC3E}">
        <p14:creationId xmlns:p14="http://schemas.microsoft.com/office/powerpoint/2010/main" xmlns="" val="39881462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latinLnBrk="0">
              <a:defRPr lang="zh-TW" sz="1200"/>
            </a:lvl1pPr>
            <a:extLst/>
          </a:lstStyle>
          <a:p>
            <a:endParaRPr lang="zh-TW"/>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latinLnBrk="0">
              <a:defRPr lang="zh-TW" sz="1200"/>
            </a:lvl1pPr>
            <a:extLst/>
          </a:lstStyle>
          <a:p>
            <a:fld id="{A8ADFD5B-A66C-449C-B6E8-FB716D07777D}" type="datetimeFigureOut">
              <a:rPr lang="zh-TW" altLang="en-US"/>
              <a:pPr/>
              <a:t>2024/6/17</a:t>
            </a:fld>
            <a:endParaRPr lang="zh-TW"/>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zh-TW"/>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zh-TW"/>
              <a:t>按一下以編輯母片文字樣式</a:t>
            </a:r>
          </a:p>
          <a:p>
            <a:pPr lvl="1"/>
            <a:r>
              <a:rPr lang="zh-TW"/>
              <a:t>第二層</a:t>
            </a:r>
          </a:p>
          <a:p>
            <a:pPr lvl="2"/>
            <a:r>
              <a:rPr lang="zh-TW"/>
              <a:t>第三層</a:t>
            </a:r>
          </a:p>
          <a:p>
            <a:pPr lvl="3"/>
            <a:r>
              <a:rPr lang="zh-TW"/>
              <a:t>第四層</a:t>
            </a:r>
          </a:p>
          <a:p>
            <a:pPr lvl="4"/>
            <a:r>
              <a:rPr lang="zh-TW"/>
              <a:t>第五層</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latinLnBrk="0">
              <a:defRPr lang="zh-TW" sz="1200"/>
            </a:lvl1pPr>
            <a:extLst/>
          </a:lstStyle>
          <a:p>
            <a:endParaRPr lang="zh-TW"/>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latinLnBrk="0">
              <a:defRPr lang="zh-TW" sz="1200"/>
            </a:lvl1pPr>
            <a:extLst/>
          </a:lstStyle>
          <a:p>
            <a:fld id="{CA5D3BF3-D352-46FC-8343-31F56E6730EA}" type="slidenum">
              <a:rPr/>
              <a:pPr/>
              <a:t>‹#›</a:t>
            </a:fld>
            <a:endParaRPr lang="zh-TW" dirty="0"/>
          </a:p>
        </p:txBody>
      </p:sp>
    </p:spTree>
  </p:cSld>
  <p:clrMap bg1="lt1" tx1="dk1" bg2="lt2" tx2="dk2" accent1="accent1" accent2="accent2" accent3="accent3" accent4="accent4" accent5="accent5" accent6="accent6" hlink="hlink" folHlink="folHlink"/>
  <p:hf hdr="0" ftr="0" dt="0"/>
  <p:notesStyle>
    <a:lvl1pPr marL="0" algn="l" rtl="0" latinLnBrk="0">
      <a:defRPr lang="zh-TW" sz="1600" kern="1200">
        <a:solidFill>
          <a:schemeClr val="tx1"/>
        </a:solidFill>
        <a:latin typeface="+mn-lt"/>
        <a:ea typeface="+mn-ea"/>
        <a:cs typeface="+mn-cs"/>
      </a:defRPr>
    </a:lvl1pPr>
    <a:lvl2pPr marL="609585" algn="l" rtl="0" latinLnBrk="0">
      <a:defRPr lang="zh-TW" sz="1600" kern="1200">
        <a:solidFill>
          <a:schemeClr val="tx1"/>
        </a:solidFill>
        <a:latin typeface="+mn-lt"/>
        <a:ea typeface="+mn-ea"/>
        <a:cs typeface="+mn-cs"/>
      </a:defRPr>
    </a:lvl2pPr>
    <a:lvl3pPr marL="1219170" algn="l" rtl="0" latinLnBrk="0">
      <a:defRPr lang="zh-TW" sz="1600" kern="1200">
        <a:solidFill>
          <a:schemeClr val="tx1"/>
        </a:solidFill>
        <a:latin typeface="+mn-lt"/>
        <a:ea typeface="+mn-ea"/>
        <a:cs typeface="+mn-cs"/>
      </a:defRPr>
    </a:lvl3pPr>
    <a:lvl4pPr marL="1828754" algn="l" rtl="0" latinLnBrk="0">
      <a:defRPr lang="zh-TW" sz="1600" kern="1200">
        <a:solidFill>
          <a:schemeClr val="tx1"/>
        </a:solidFill>
        <a:latin typeface="+mn-lt"/>
        <a:ea typeface="+mn-ea"/>
        <a:cs typeface="+mn-cs"/>
      </a:defRPr>
    </a:lvl4pPr>
    <a:lvl5pPr marL="2438339" algn="l" rtl="0" latinLnBrk="0">
      <a:defRPr lang="zh-TW" sz="1600" kern="1200">
        <a:solidFill>
          <a:schemeClr val="tx1"/>
        </a:solidFill>
        <a:latin typeface="+mn-lt"/>
        <a:ea typeface="+mn-ea"/>
        <a:cs typeface="+mn-cs"/>
      </a:defRPr>
    </a:lvl5pPr>
    <a:lvl6pPr marL="3047924" algn="l" rtl="0" latinLnBrk="0">
      <a:defRPr lang="zh-TW" sz="1600" kern="1200">
        <a:solidFill>
          <a:schemeClr val="tx1"/>
        </a:solidFill>
        <a:latin typeface="+mn-lt"/>
        <a:ea typeface="+mn-ea"/>
        <a:cs typeface="+mn-cs"/>
      </a:defRPr>
    </a:lvl6pPr>
    <a:lvl7pPr marL="3657509" algn="l" rtl="0" latinLnBrk="0">
      <a:defRPr lang="zh-TW" sz="1600" kern="1200">
        <a:solidFill>
          <a:schemeClr val="tx1"/>
        </a:solidFill>
        <a:latin typeface="+mn-lt"/>
        <a:ea typeface="+mn-ea"/>
        <a:cs typeface="+mn-cs"/>
      </a:defRPr>
    </a:lvl7pPr>
    <a:lvl8pPr marL="4267093" algn="l" rtl="0" latinLnBrk="0">
      <a:defRPr lang="zh-TW" sz="1600" kern="1200">
        <a:solidFill>
          <a:schemeClr val="tx1"/>
        </a:solidFill>
        <a:latin typeface="+mn-lt"/>
        <a:ea typeface="+mn-ea"/>
        <a:cs typeface="+mn-cs"/>
      </a:defRPr>
    </a:lvl8pPr>
    <a:lvl9pPr marL="4876678" algn="l" rtl="0" latinLnBrk="0">
      <a:defRPr lang="zh-TW" sz="16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zh-TW"/>
          </a:p>
        </p:txBody>
      </p:sp>
      <p:sp>
        <p:nvSpPr>
          <p:cNvPr id="4" name="Rectangle 3"/>
          <p:cNvSpPr>
            <a:spLocks noGrp="1"/>
          </p:cNvSpPr>
          <p:nvPr>
            <p:ph type="sldNum" sz="quarter" idx="10"/>
          </p:nvPr>
        </p:nvSpPr>
        <p:spPr/>
        <p:txBody>
          <a:bodyPr/>
          <a:lstStyle/>
          <a:p>
            <a:fld id="{CA5D3BF3-D352-46FC-8343-31F56E6730EA}" type="slidenum">
              <a:rPr lang="en-US" altLang="zh-TW" smtClean="0"/>
              <a:pPr/>
              <a:t>1</a:t>
            </a:fld>
            <a:endParaRPr lang="zh-TW"/>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123</a:t>
            </a:r>
            <a:r>
              <a:rPr lang="zh-TW" altLang="en-US" dirty="0"/>
              <a:t> </a:t>
            </a:r>
            <a:r>
              <a:rPr lang="en-US" altLang="zh-TW" dirty="0"/>
              <a:t>RF</a:t>
            </a:r>
            <a:r>
              <a:rPr lang="zh-TW" altLang="en-US" dirty="0"/>
              <a:t>圖片：</a:t>
            </a:r>
            <a:r>
              <a:rPr lang="en-US" altLang="zh-TW" dirty="0"/>
              <a:t>https://tw.123rf.com/photo_156792942_business-technology-internet-and-network-concept-young-businesswoman-working-on-a-virtual-screen-of.html</a:t>
            </a:r>
            <a:endParaRPr lang="zh-TW" altLang="en-US" dirty="0"/>
          </a:p>
        </p:txBody>
      </p:sp>
      <p:sp>
        <p:nvSpPr>
          <p:cNvPr id="4" name="投影片編號版面配置區 3"/>
          <p:cNvSpPr>
            <a:spLocks noGrp="1"/>
          </p:cNvSpPr>
          <p:nvPr>
            <p:ph type="sldNum" sz="quarter" idx="5"/>
          </p:nvPr>
        </p:nvSpPr>
        <p:spPr/>
        <p:txBody>
          <a:bodyPr/>
          <a:lstStyle/>
          <a:p>
            <a:fld id="{CA5D3BF3-D352-46FC-8343-31F56E6730EA}" type="slidenum">
              <a:rPr lang="en-US" altLang="zh-TW" smtClean="0"/>
              <a:pPr/>
              <a:t>53</a:t>
            </a:fld>
            <a:endParaRPr lang="zh-TW" altLang="en-US"/>
          </a:p>
        </p:txBody>
      </p:sp>
    </p:spTree>
    <p:extLst>
      <p:ext uri="{BB962C8B-B14F-4D97-AF65-F5344CB8AC3E}">
        <p14:creationId xmlns:p14="http://schemas.microsoft.com/office/powerpoint/2010/main" xmlns="" val="3617008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A5D3BF3-D352-46FC-8343-31F56E6730EA}" type="slidenum">
              <a:rPr lang="en-US" altLang="zh-TW" smtClean="0"/>
              <a:pPr/>
              <a:t>58</a:t>
            </a:fld>
            <a:endParaRPr lang="zh-TW" altLang="en-US"/>
          </a:p>
        </p:txBody>
      </p:sp>
    </p:spTree>
    <p:extLst>
      <p:ext uri="{BB962C8B-B14F-4D97-AF65-F5344CB8AC3E}">
        <p14:creationId xmlns:p14="http://schemas.microsoft.com/office/powerpoint/2010/main" xmlns="" val="2445026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A5D3BF3-D352-46FC-8343-31F56E6730EA}" type="slidenum">
              <a:rPr lang="en-US" altLang="zh-TW" smtClean="0"/>
              <a:pPr/>
              <a:t>5</a:t>
            </a:fld>
            <a:endParaRPr lang="zh-TW" altLang="en-US"/>
          </a:p>
        </p:txBody>
      </p:sp>
    </p:spTree>
    <p:extLst>
      <p:ext uri="{BB962C8B-B14F-4D97-AF65-F5344CB8AC3E}">
        <p14:creationId xmlns:p14="http://schemas.microsoft.com/office/powerpoint/2010/main" xmlns="" val="3404734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A5D3BF3-D352-46FC-8343-31F56E6730EA}" type="slidenum">
              <a:rPr lang="en-US" altLang="zh-TW" smtClean="0"/>
              <a:pPr/>
              <a:t>6</a:t>
            </a:fld>
            <a:endParaRPr lang="zh-TW" altLang="en-US"/>
          </a:p>
        </p:txBody>
      </p:sp>
    </p:spTree>
    <p:extLst>
      <p:ext uri="{BB962C8B-B14F-4D97-AF65-F5344CB8AC3E}">
        <p14:creationId xmlns:p14="http://schemas.microsoft.com/office/powerpoint/2010/main" xmlns="" val="280927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Icon</a:t>
            </a:r>
            <a:r>
              <a:rPr lang="zh-TW" altLang="en-US" dirty="0"/>
              <a:t>參考</a:t>
            </a:r>
            <a:r>
              <a:rPr lang="en-US" altLang="zh-TW" dirty="0"/>
              <a:t>PPT</a:t>
            </a:r>
            <a:r>
              <a:rPr lang="zh-TW" altLang="en-US" dirty="0"/>
              <a:t>圖庫</a:t>
            </a:r>
            <a:endParaRPr lang="en-US" altLang="zh-TW" dirty="0"/>
          </a:p>
        </p:txBody>
      </p:sp>
      <p:sp>
        <p:nvSpPr>
          <p:cNvPr id="4" name="投影片編號版面配置區 3"/>
          <p:cNvSpPr>
            <a:spLocks noGrp="1"/>
          </p:cNvSpPr>
          <p:nvPr>
            <p:ph type="sldNum" sz="quarter" idx="5"/>
          </p:nvPr>
        </p:nvSpPr>
        <p:spPr/>
        <p:txBody>
          <a:bodyPr/>
          <a:lstStyle/>
          <a:p>
            <a:fld id="{CA5D3BF3-D352-46FC-8343-31F56E6730EA}" type="slidenum">
              <a:rPr lang="en-US" altLang="zh-TW" smtClean="0"/>
              <a:pPr/>
              <a:t>13</a:t>
            </a:fld>
            <a:endParaRPr lang="zh-TW" altLang="en-US"/>
          </a:p>
        </p:txBody>
      </p:sp>
    </p:spTree>
    <p:extLst>
      <p:ext uri="{BB962C8B-B14F-4D97-AF65-F5344CB8AC3E}">
        <p14:creationId xmlns:p14="http://schemas.microsoft.com/office/powerpoint/2010/main" xmlns="" val="2648978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Icon</a:t>
            </a:r>
            <a:r>
              <a:rPr lang="zh-TW" altLang="en-US" dirty="0"/>
              <a:t>參考</a:t>
            </a:r>
            <a:r>
              <a:rPr lang="en-US" altLang="zh-TW" dirty="0"/>
              <a:t>PPT</a:t>
            </a:r>
            <a:r>
              <a:rPr lang="zh-TW" altLang="en-US" dirty="0"/>
              <a:t>圖庫</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A5D3BF3-D352-46FC-8343-31F56E6730EA}" type="slidenum">
              <a:rPr lang="en-US" altLang="zh-TW" smtClean="0"/>
              <a:pPr/>
              <a:t>20</a:t>
            </a:fld>
            <a:endParaRPr lang="zh-TW" altLang="en-US"/>
          </a:p>
        </p:txBody>
      </p:sp>
    </p:spTree>
    <p:extLst>
      <p:ext uri="{BB962C8B-B14F-4D97-AF65-F5344CB8AC3E}">
        <p14:creationId xmlns:p14="http://schemas.microsoft.com/office/powerpoint/2010/main" xmlns="" val="241951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CA5D3BF3-D352-46FC-8343-31F56E6730EA}" type="slidenum">
              <a:rPr lang="en-US" altLang="zh-TW" smtClean="0"/>
              <a:pPr/>
              <a:t>29</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A5D3BF3-D352-46FC-8343-31F56E6730EA}" type="slidenum">
              <a:rPr lang="en-US" altLang="zh-TW" smtClean="0"/>
              <a:pPr/>
              <a:t>41</a:t>
            </a:fld>
            <a:endParaRPr lang="zh-TW" altLang="en-US"/>
          </a:p>
        </p:txBody>
      </p:sp>
    </p:spTree>
    <p:extLst>
      <p:ext uri="{BB962C8B-B14F-4D97-AF65-F5344CB8AC3E}">
        <p14:creationId xmlns:p14="http://schemas.microsoft.com/office/powerpoint/2010/main" xmlns="" val="3538851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A5D3BF3-D352-46FC-8343-31F56E6730EA}" type="slidenum">
              <a:rPr lang="en-US" altLang="zh-TW" smtClean="0"/>
              <a:pPr/>
              <a:t>42</a:t>
            </a:fld>
            <a:endParaRPr lang="zh-TW" altLang="en-US"/>
          </a:p>
        </p:txBody>
      </p:sp>
    </p:spTree>
    <p:extLst>
      <p:ext uri="{BB962C8B-B14F-4D97-AF65-F5344CB8AC3E}">
        <p14:creationId xmlns:p14="http://schemas.microsoft.com/office/powerpoint/2010/main" xmlns="" val="743962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123</a:t>
            </a:r>
            <a:r>
              <a:rPr lang="zh-TW" altLang="en-US" dirty="0"/>
              <a:t> </a:t>
            </a:r>
            <a:r>
              <a:rPr lang="en-US" altLang="zh-TW" dirty="0"/>
              <a:t>RF</a:t>
            </a:r>
            <a:r>
              <a:rPr lang="zh-TW" altLang="en-US" dirty="0"/>
              <a:t>圖片：</a:t>
            </a:r>
            <a:r>
              <a:rPr lang="en-US" altLang="zh-TW" dirty="0"/>
              <a:t>https://tw.123rf.com/photo_156867902_business-technology-internet-and-network-concept-young-businesswoman-thinks-over-the-steps-for.html</a:t>
            </a:r>
            <a:endParaRPr lang="zh-TW" altLang="en-US" dirty="0"/>
          </a:p>
        </p:txBody>
      </p:sp>
      <p:sp>
        <p:nvSpPr>
          <p:cNvPr id="4" name="投影片編號版面配置區 3"/>
          <p:cNvSpPr>
            <a:spLocks noGrp="1"/>
          </p:cNvSpPr>
          <p:nvPr>
            <p:ph type="sldNum" sz="quarter" idx="5"/>
          </p:nvPr>
        </p:nvSpPr>
        <p:spPr/>
        <p:txBody>
          <a:bodyPr/>
          <a:lstStyle/>
          <a:p>
            <a:fld id="{CA5D3BF3-D352-46FC-8343-31F56E6730EA}" type="slidenum">
              <a:rPr lang="en-US" altLang="zh-TW" smtClean="0"/>
              <a:pPr/>
              <a:t>45</a:t>
            </a:fld>
            <a:endParaRPr lang="zh-TW" altLang="en-US"/>
          </a:p>
        </p:txBody>
      </p:sp>
    </p:spTree>
    <p:extLst>
      <p:ext uri="{BB962C8B-B14F-4D97-AF65-F5344CB8AC3E}">
        <p14:creationId xmlns:p14="http://schemas.microsoft.com/office/powerpoint/2010/main" xmlns="" val="16829778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01-1">
    <p:spTree>
      <p:nvGrpSpPr>
        <p:cNvPr id="1" name=""/>
        <p:cNvGrpSpPr/>
        <p:nvPr/>
      </p:nvGrpSpPr>
      <p:grpSpPr>
        <a:xfrm>
          <a:off x="0" y="0"/>
          <a:ext cx="0" cy="0"/>
          <a:chOff x="0" y="0"/>
          <a:chExt cx="0" cy="0"/>
        </a:xfrm>
      </p:grpSpPr>
      <p:sp>
        <p:nvSpPr>
          <p:cNvPr id="14" name="手繪多邊形: 圖案 13">
            <a:extLst>
              <a:ext uri="{FF2B5EF4-FFF2-40B4-BE49-F238E27FC236}">
                <a16:creationId xmlns:a16="http://schemas.microsoft.com/office/drawing/2014/main" xmlns="" id="{2B165513-8E62-6FCA-D86F-3459FE602D39}"/>
              </a:ext>
            </a:extLst>
          </p:cNvPr>
          <p:cNvSpPr/>
          <p:nvPr userDrawn="1"/>
        </p:nvSpPr>
        <p:spPr>
          <a:xfrm>
            <a:off x="5015880" y="1052736"/>
            <a:ext cx="7200800" cy="5805264"/>
          </a:xfrm>
          <a:custGeom>
            <a:avLst/>
            <a:gdLst>
              <a:gd name="connsiteX0" fmla="*/ 0 w 5833640"/>
              <a:gd name="connsiteY0" fmla="*/ 393540 h 5492188"/>
              <a:gd name="connsiteX1" fmla="*/ 405114 w 5833640"/>
              <a:gd name="connsiteY1" fmla="*/ 0 h 5492188"/>
              <a:gd name="connsiteX2" fmla="*/ 5833640 w 5833640"/>
              <a:gd name="connsiteY2" fmla="*/ 5492188 h 5492188"/>
              <a:gd name="connsiteX3" fmla="*/ 5069711 w 5833640"/>
              <a:gd name="connsiteY3" fmla="*/ 5492188 h 5492188"/>
              <a:gd name="connsiteX4" fmla="*/ 0 w 5833640"/>
              <a:gd name="connsiteY4" fmla="*/ 393540 h 549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3640" h="5492188">
                <a:moveTo>
                  <a:pt x="0" y="393540"/>
                </a:moveTo>
                <a:lnTo>
                  <a:pt x="405114" y="0"/>
                </a:lnTo>
                <a:lnTo>
                  <a:pt x="5833640" y="5492188"/>
                </a:lnTo>
                <a:lnTo>
                  <a:pt x="5069711" y="5492188"/>
                </a:lnTo>
                <a:lnTo>
                  <a:pt x="0" y="393540"/>
                </a:lnTo>
                <a:close/>
              </a:path>
            </a:pathLst>
          </a:custGeom>
          <a:gradFill flip="none" rotWithShape="1">
            <a:gsLst>
              <a:gs pos="0">
                <a:schemeClr val="tx1">
                  <a:lumMod val="95000"/>
                  <a:lumOff val="5000"/>
                </a:schemeClr>
              </a:gs>
              <a:gs pos="50000">
                <a:schemeClr val="bg1">
                  <a:lumMod val="75000"/>
                </a:schemeClr>
              </a:gs>
              <a:gs pos="100000">
                <a:schemeClr val="bg1"/>
              </a:gs>
            </a:gsLst>
            <a:path path="rect">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任意多边形: 形状 27">
            <a:extLst>
              <a:ext uri="{FF2B5EF4-FFF2-40B4-BE49-F238E27FC236}">
                <a16:creationId xmlns:a16="http://schemas.microsoft.com/office/drawing/2014/main" xmlns="" id="{21B285D1-B70D-5DD6-23FA-67F175AB97DF}"/>
              </a:ext>
            </a:extLst>
          </p:cNvPr>
          <p:cNvSpPr/>
          <p:nvPr userDrawn="1"/>
        </p:nvSpPr>
        <p:spPr>
          <a:xfrm>
            <a:off x="0" y="1"/>
            <a:ext cx="11856640" cy="6858001"/>
          </a:xfrm>
          <a:custGeom>
            <a:avLst/>
            <a:gdLst>
              <a:gd name="connsiteX0" fmla="*/ 0 w 10244802"/>
              <a:gd name="connsiteY0" fmla="*/ 0 h 6858001"/>
              <a:gd name="connsiteX1" fmla="*/ 3386801 w 10244802"/>
              <a:gd name="connsiteY1" fmla="*/ 0 h 6858001"/>
              <a:gd name="connsiteX2" fmla="*/ 10244802 w 10244802"/>
              <a:gd name="connsiteY2" fmla="*/ 6858001 h 6858001"/>
              <a:gd name="connsiteX3" fmla="*/ 0 w 1024480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0244802" h="6858001">
                <a:moveTo>
                  <a:pt x="0" y="0"/>
                </a:moveTo>
                <a:lnTo>
                  <a:pt x="3386801" y="0"/>
                </a:lnTo>
                <a:lnTo>
                  <a:pt x="10244802" y="6858001"/>
                </a:lnTo>
                <a:lnTo>
                  <a:pt x="0" y="68580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任意多边形: 形状 30">
            <a:extLst>
              <a:ext uri="{FF2B5EF4-FFF2-40B4-BE49-F238E27FC236}">
                <a16:creationId xmlns:a16="http://schemas.microsoft.com/office/drawing/2014/main" xmlns="" id="{62879B5A-9922-2871-C2D1-5C92AA4D523B}"/>
              </a:ext>
            </a:extLst>
          </p:cNvPr>
          <p:cNvSpPr/>
          <p:nvPr userDrawn="1"/>
        </p:nvSpPr>
        <p:spPr>
          <a:xfrm>
            <a:off x="0" y="-1"/>
            <a:ext cx="8256240" cy="6858001"/>
          </a:xfrm>
          <a:custGeom>
            <a:avLst/>
            <a:gdLst>
              <a:gd name="connsiteX0" fmla="*/ 7160138 w 7160139"/>
              <a:gd name="connsiteY0" fmla="*/ 0 h 6858001"/>
              <a:gd name="connsiteX1" fmla="*/ 7160139 w 7160139"/>
              <a:gd name="connsiteY1" fmla="*/ 0 h 6858001"/>
              <a:gd name="connsiteX2" fmla="*/ 5281945 w 7160139"/>
              <a:gd name="connsiteY2" fmla="*/ 1878195 h 6858001"/>
              <a:gd name="connsiteX3" fmla="*/ 0 w 7160139"/>
              <a:gd name="connsiteY3" fmla="*/ 0 h 6858001"/>
              <a:gd name="connsiteX4" fmla="*/ 3386802 w 7160139"/>
              <a:gd name="connsiteY4" fmla="*/ 0 h 6858001"/>
              <a:gd name="connsiteX5" fmla="*/ 5273470 w 7160139"/>
              <a:gd name="connsiteY5" fmla="*/ 1886669 h 6858001"/>
              <a:gd name="connsiteX6" fmla="*/ 302138 w 7160139"/>
              <a:gd name="connsiteY6" fmla="*/ 6858001 h 6858001"/>
              <a:gd name="connsiteX7" fmla="*/ 0 w 716013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0139" h="6858001">
                <a:moveTo>
                  <a:pt x="7160138" y="0"/>
                </a:moveTo>
                <a:lnTo>
                  <a:pt x="7160139" y="0"/>
                </a:lnTo>
                <a:lnTo>
                  <a:pt x="5281945" y="1878195"/>
                </a:lnTo>
                <a:close/>
                <a:moveTo>
                  <a:pt x="0" y="0"/>
                </a:moveTo>
                <a:lnTo>
                  <a:pt x="3386802" y="0"/>
                </a:lnTo>
                <a:lnTo>
                  <a:pt x="5273470" y="1886669"/>
                </a:lnTo>
                <a:lnTo>
                  <a:pt x="302138" y="6858001"/>
                </a:lnTo>
                <a:lnTo>
                  <a:pt x="0" y="685800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任意多边形: 形状 25">
            <a:extLst>
              <a:ext uri="{FF2B5EF4-FFF2-40B4-BE49-F238E27FC236}">
                <a16:creationId xmlns:a16="http://schemas.microsoft.com/office/drawing/2014/main" xmlns="" id="{DF97FEF6-89F3-E3B3-161A-FC4906B9328C}"/>
              </a:ext>
            </a:extLst>
          </p:cNvPr>
          <p:cNvSpPr/>
          <p:nvPr userDrawn="1"/>
        </p:nvSpPr>
        <p:spPr>
          <a:xfrm>
            <a:off x="3386802" y="1"/>
            <a:ext cx="4869438" cy="2132855"/>
          </a:xfrm>
          <a:custGeom>
            <a:avLst/>
            <a:gdLst>
              <a:gd name="connsiteX0" fmla="*/ 0 w 3773336"/>
              <a:gd name="connsiteY0" fmla="*/ 0 h 1886669"/>
              <a:gd name="connsiteX1" fmla="*/ 3773336 w 3773336"/>
              <a:gd name="connsiteY1" fmla="*/ 0 h 1886669"/>
              <a:gd name="connsiteX2" fmla="*/ 1886668 w 3773336"/>
              <a:gd name="connsiteY2" fmla="*/ 1886669 h 1886669"/>
            </a:gdLst>
            <a:ahLst/>
            <a:cxnLst>
              <a:cxn ang="0">
                <a:pos x="connsiteX0" y="connsiteY0"/>
              </a:cxn>
              <a:cxn ang="0">
                <a:pos x="connsiteX1" y="connsiteY1"/>
              </a:cxn>
              <a:cxn ang="0">
                <a:pos x="connsiteX2" y="connsiteY2"/>
              </a:cxn>
            </a:cxnLst>
            <a:rect l="l" t="t" r="r" b="b"/>
            <a:pathLst>
              <a:path w="3773336" h="1886669">
                <a:moveTo>
                  <a:pt x="0" y="0"/>
                </a:moveTo>
                <a:lnTo>
                  <a:pt x="3773336" y="0"/>
                </a:lnTo>
                <a:lnTo>
                  <a:pt x="1886668" y="1886669"/>
                </a:lnTo>
                <a:close/>
              </a:path>
            </a:pathLst>
          </a:cu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群組 17">
            <a:extLst>
              <a:ext uri="{FF2B5EF4-FFF2-40B4-BE49-F238E27FC236}">
                <a16:creationId xmlns:a16="http://schemas.microsoft.com/office/drawing/2014/main" xmlns="" id="{611E499B-5D64-7A89-2245-AC3CB8288C7D}"/>
              </a:ext>
            </a:extLst>
          </p:cNvPr>
          <p:cNvGrpSpPr/>
          <p:nvPr userDrawn="1"/>
        </p:nvGrpSpPr>
        <p:grpSpPr>
          <a:xfrm>
            <a:off x="263353" y="260648"/>
            <a:ext cx="1092244" cy="232982"/>
            <a:chOff x="390" y="612"/>
            <a:chExt cx="1969" cy="420"/>
          </a:xfrm>
          <a:noFill/>
        </p:grpSpPr>
        <p:sp>
          <p:nvSpPr>
            <p:cNvPr id="19" name="橢圓 18">
              <a:extLst>
                <a:ext uri="{FF2B5EF4-FFF2-40B4-BE49-F238E27FC236}">
                  <a16:creationId xmlns:a16="http://schemas.microsoft.com/office/drawing/2014/main" xmlns="" id="{B602B70E-4AF6-CCF0-5290-19E83D380D6D}"/>
                </a:ext>
              </a:extLst>
            </p:cNvPr>
            <p:cNvSpPr/>
            <p:nvPr/>
          </p:nvSpPr>
          <p:spPr>
            <a:xfrm>
              <a:off x="390" y="612"/>
              <a:ext cx="420" cy="420"/>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xmlns="" id="{CC888A75-C4EE-13F7-EA52-E926FFD767C0}"/>
                </a:ext>
              </a:extLst>
            </p:cNvPr>
            <p:cNvSpPr/>
            <p:nvPr/>
          </p:nvSpPr>
          <p:spPr>
            <a:xfrm>
              <a:off x="1171" y="612"/>
              <a:ext cx="420" cy="420"/>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xmlns="" id="{C1F5B552-0263-EB7D-E934-F1B838C92FC2}"/>
                </a:ext>
              </a:extLst>
            </p:cNvPr>
            <p:cNvSpPr/>
            <p:nvPr/>
          </p:nvSpPr>
          <p:spPr>
            <a:xfrm>
              <a:off x="1939" y="612"/>
              <a:ext cx="420" cy="420"/>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2" name="群組 21">
            <a:extLst>
              <a:ext uri="{FF2B5EF4-FFF2-40B4-BE49-F238E27FC236}">
                <a16:creationId xmlns:a16="http://schemas.microsoft.com/office/drawing/2014/main" xmlns="" id="{75B6024A-9863-8F9F-47BF-E5A7391B271D}"/>
              </a:ext>
            </a:extLst>
          </p:cNvPr>
          <p:cNvGrpSpPr/>
          <p:nvPr userDrawn="1"/>
        </p:nvGrpSpPr>
        <p:grpSpPr>
          <a:xfrm>
            <a:off x="1619380" y="260648"/>
            <a:ext cx="1092244" cy="232982"/>
            <a:chOff x="390" y="612"/>
            <a:chExt cx="1969" cy="420"/>
          </a:xfrm>
          <a:noFill/>
        </p:grpSpPr>
        <p:sp>
          <p:nvSpPr>
            <p:cNvPr id="23" name="橢圓 22">
              <a:extLst>
                <a:ext uri="{FF2B5EF4-FFF2-40B4-BE49-F238E27FC236}">
                  <a16:creationId xmlns:a16="http://schemas.microsoft.com/office/drawing/2014/main" xmlns="" id="{A1ABC3DF-3C74-F7D9-C9E5-7A181EC56466}"/>
                </a:ext>
              </a:extLst>
            </p:cNvPr>
            <p:cNvSpPr/>
            <p:nvPr/>
          </p:nvSpPr>
          <p:spPr>
            <a:xfrm>
              <a:off x="390" y="612"/>
              <a:ext cx="420" cy="420"/>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xmlns="" id="{D688CEAD-810D-2A0C-7A43-F347FCCEFD08}"/>
                </a:ext>
              </a:extLst>
            </p:cNvPr>
            <p:cNvSpPr/>
            <p:nvPr/>
          </p:nvSpPr>
          <p:spPr>
            <a:xfrm>
              <a:off x="1171" y="612"/>
              <a:ext cx="420" cy="420"/>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xmlns="" id="{9A7B1B17-FAA8-2B03-9959-0303DF4D5BBA}"/>
                </a:ext>
              </a:extLst>
            </p:cNvPr>
            <p:cNvSpPr/>
            <p:nvPr/>
          </p:nvSpPr>
          <p:spPr>
            <a:xfrm>
              <a:off x="1939" y="612"/>
              <a:ext cx="420" cy="420"/>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8" name="图片 407">
            <a:extLst>
              <a:ext uri="{FF2B5EF4-FFF2-40B4-BE49-F238E27FC236}">
                <a16:creationId xmlns:a16="http://schemas.microsoft.com/office/drawing/2014/main" xmlns="" id="{5F8795AC-3CC4-2EE3-1395-D6509FCF94AF}"/>
              </a:ext>
            </a:extLst>
          </p:cNvPr>
          <p:cNvPicPr>
            <a:picLocks noChangeAspect="1"/>
          </p:cNvPicPr>
          <p:nvPr userDrawn="1"/>
        </p:nvPicPr>
        <p:blipFill>
          <a:blip r:embed="rId2" cstate="print"/>
          <a:srcRect l="43582"/>
          <a:stretch>
            <a:fillRect/>
          </a:stretch>
        </p:blipFill>
        <p:spPr>
          <a:xfrm rot="21325162" flipH="1">
            <a:off x="5306888" y="-257792"/>
            <a:ext cx="7155927" cy="7573972"/>
          </a:xfrm>
          <a:custGeom>
            <a:avLst/>
            <a:gdLst>
              <a:gd name="connsiteX0" fmla="*/ 6479473 w 6479473"/>
              <a:gd name="connsiteY0" fmla="*/ 0 h 6858000"/>
              <a:gd name="connsiteX1" fmla="*/ 0 w 6479473"/>
              <a:gd name="connsiteY1" fmla="*/ 0 h 6858000"/>
              <a:gd name="connsiteX2" fmla="*/ 0 w 6479473"/>
              <a:gd name="connsiteY2" fmla="*/ 6858000 h 6858000"/>
              <a:gd name="connsiteX3" fmla="*/ 6479473 w 64794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9473" h="6858000">
                <a:moveTo>
                  <a:pt x="6479473" y="0"/>
                </a:moveTo>
                <a:lnTo>
                  <a:pt x="0" y="0"/>
                </a:lnTo>
                <a:lnTo>
                  <a:pt x="0" y="6858000"/>
                </a:lnTo>
                <a:lnTo>
                  <a:pt x="6479473" y="6858000"/>
                </a:lnTo>
                <a:close/>
              </a:path>
            </a:pathLst>
          </a:custGeom>
        </p:spPr>
      </p:pic>
      <p:cxnSp>
        <p:nvCxnSpPr>
          <p:cNvPr id="30" name="直線接點 29">
            <a:extLst>
              <a:ext uri="{FF2B5EF4-FFF2-40B4-BE49-F238E27FC236}">
                <a16:creationId xmlns:a16="http://schemas.microsoft.com/office/drawing/2014/main" xmlns="" id="{D0D942D4-3E79-5027-3FB2-46AA09A4D103}"/>
              </a:ext>
            </a:extLst>
          </p:cNvPr>
          <p:cNvCxnSpPr>
            <a:cxnSpLocks/>
          </p:cNvCxnSpPr>
          <p:nvPr userDrawn="1"/>
        </p:nvCxnSpPr>
        <p:spPr>
          <a:xfrm>
            <a:off x="0" y="5373216"/>
            <a:ext cx="7995076" cy="0"/>
          </a:xfrm>
          <a:prstGeom prst="line">
            <a:avLst/>
          </a:prstGeom>
          <a:solidFill>
            <a:schemeClr val="accent1"/>
          </a:solidFill>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橢圓 30">
            <a:extLst>
              <a:ext uri="{FF2B5EF4-FFF2-40B4-BE49-F238E27FC236}">
                <a16:creationId xmlns:a16="http://schemas.microsoft.com/office/drawing/2014/main" xmlns="" id="{49F75F81-FFD5-AA23-288B-EB84A41D1FD5}"/>
              </a:ext>
            </a:extLst>
          </p:cNvPr>
          <p:cNvSpPr/>
          <p:nvPr userDrawn="1"/>
        </p:nvSpPr>
        <p:spPr>
          <a:xfrm>
            <a:off x="7958917" y="5175242"/>
            <a:ext cx="395889" cy="40336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xmlns="" val="4120688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自訂版面配置">
    <p:spTree>
      <p:nvGrpSpPr>
        <p:cNvPr id="1" name=""/>
        <p:cNvGrpSpPr/>
        <p:nvPr/>
      </p:nvGrpSpPr>
      <p:grpSpPr>
        <a:xfrm>
          <a:off x="0" y="0"/>
          <a:ext cx="0" cy="0"/>
          <a:chOff x="0" y="0"/>
          <a:chExt cx="0" cy="0"/>
        </a:xfrm>
      </p:grpSpPr>
      <p:sp>
        <p:nvSpPr>
          <p:cNvPr id="21" name="手繪多邊形: 圖案 20">
            <a:extLst>
              <a:ext uri="{FF2B5EF4-FFF2-40B4-BE49-F238E27FC236}">
                <a16:creationId xmlns:a16="http://schemas.microsoft.com/office/drawing/2014/main" xmlns="" id="{88C149DE-FDEC-6EF7-1ACD-C1E0A19D4F29}"/>
              </a:ext>
            </a:extLst>
          </p:cNvPr>
          <p:cNvSpPr/>
          <p:nvPr userDrawn="1"/>
        </p:nvSpPr>
        <p:spPr>
          <a:xfrm>
            <a:off x="0" y="1695691"/>
            <a:ext cx="4681959" cy="5168096"/>
          </a:xfrm>
          <a:custGeom>
            <a:avLst/>
            <a:gdLst>
              <a:gd name="connsiteX0" fmla="*/ 0 w 4681959"/>
              <a:gd name="connsiteY0" fmla="*/ 0 h 5168096"/>
              <a:gd name="connsiteX1" fmla="*/ 11575 w 4681959"/>
              <a:gd name="connsiteY1" fmla="*/ 5133372 h 5168096"/>
              <a:gd name="connsiteX2" fmla="*/ 4681959 w 4681959"/>
              <a:gd name="connsiteY2" fmla="*/ 5168096 h 5168096"/>
              <a:gd name="connsiteX3" fmla="*/ 0 w 4681959"/>
              <a:gd name="connsiteY3" fmla="*/ 0 h 5168096"/>
            </a:gdLst>
            <a:ahLst/>
            <a:cxnLst>
              <a:cxn ang="0">
                <a:pos x="connsiteX0" y="connsiteY0"/>
              </a:cxn>
              <a:cxn ang="0">
                <a:pos x="connsiteX1" y="connsiteY1"/>
              </a:cxn>
              <a:cxn ang="0">
                <a:pos x="connsiteX2" y="connsiteY2"/>
              </a:cxn>
              <a:cxn ang="0">
                <a:pos x="connsiteX3" y="connsiteY3"/>
              </a:cxn>
            </a:cxnLst>
            <a:rect l="l" t="t" r="r" b="b"/>
            <a:pathLst>
              <a:path w="4681959" h="5168096">
                <a:moveTo>
                  <a:pt x="0" y="0"/>
                </a:moveTo>
                <a:cubicBezTo>
                  <a:pt x="3858" y="1711124"/>
                  <a:pt x="7717" y="3422248"/>
                  <a:pt x="11575" y="5133372"/>
                </a:cubicBezTo>
                <a:lnTo>
                  <a:pt x="4681959" y="5168096"/>
                </a:lnTo>
                <a:lnTo>
                  <a:pt x="0"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菱形 5">
            <a:extLst>
              <a:ext uri="{FF2B5EF4-FFF2-40B4-BE49-F238E27FC236}">
                <a16:creationId xmlns:a16="http://schemas.microsoft.com/office/drawing/2014/main" xmlns="" id="{49CED507-FFC5-C224-3B8A-B8DC0559CC71}"/>
              </a:ext>
            </a:extLst>
          </p:cNvPr>
          <p:cNvSpPr/>
          <p:nvPr userDrawn="1"/>
        </p:nvSpPr>
        <p:spPr>
          <a:xfrm>
            <a:off x="983432" y="548680"/>
            <a:ext cx="616620" cy="616620"/>
          </a:xfrm>
          <a:prstGeom prst="diamond">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xmlns="" id="{972BE596-9FA8-AF9A-B06A-DB88A1B725C4}"/>
              </a:ext>
            </a:extLst>
          </p:cNvPr>
          <p:cNvSpPr/>
          <p:nvPr userDrawn="1"/>
        </p:nvSpPr>
        <p:spPr>
          <a:xfrm>
            <a:off x="1" y="0"/>
            <a:ext cx="12192000" cy="188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任意多边形: 形状 8">
            <a:extLst>
              <a:ext uri="{FF2B5EF4-FFF2-40B4-BE49-F238E27FC236}">
                <a16:creationId xmlns:a16="http://schemas.microsoft.com/office/drawing/2014/main" xmlns="" id="{97E2E7C6-7EC7-3475-F8B3-CEEB7A66204C}"/>
              </a:ext>
            </a:extLst>
          </p:cNvPr>
          <p:cNvSpPr/>
          <p:nvPr userDrawn="1"/>
        </p:nvSpPr>
        <p:spPr>
          <a:xfrm>
            <a:off x="47328" y="0"/>
            <a:ext cx="2016224" cy="1124743"/>
          </a:xfrm>
          <a:custGeom>
            <a:avLst/>
            <a:gdLst>
              <a:gd name="connsiteX0" fmla="*/ 76200 w 1676402"/>
              <a:gd name="connsiteY0" fmla="*/ 0 h 914401"/>
              <a:gd name="connsiteX1" fmla="*/ 1600202 w 1676402"/>
              <a:gd name="connsiteY1" fmla="*/ 0 h 914401"/>
              <a:gd name="connsiteX2" fmla="*/ 1676402 w 1676402"/>
              <a:gd name="connsiteY2" fmla="*/ 76200 h 914401"/>
              <a:gd name="connsiteX3" fmla="*/ 838201 w 1676402"/>
              <a:gd name="connsiteY3" fmla="*/ 914401 h 914401"/>
              <a:gd name="connsiteX4" fmla="*/ 0 w 1676402"/>
              <a:gd name="connsiteY4" fmla="*/ 76200 h 914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02" h="914401">
                <a:moveTo>
                  <a:pt x="76200" y="0"/>
                </a:moveTo>
                <a:lnTo>
                  <a:pt x="1600202" y="0"/>
                </a:lnTo>
                <a:lnTo>
                  <a:pt x="1676402" y="76200"/>
                </a:lnTo>
                <a:lnTo>
                  <a:pt x="838201" y="914401"/>
                </a:lnTo>
                <a:lnTo>
                  <a:pt x="0" y="762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xmlns="" id="{DD63A239-B683-51D0-F49B-22534E685509}"/>
              </a:ext>
            </a:extLst>
          </p:cNvPr>
          <p:cNvSpPr/>
          <p:nvPr userDrawn="1"/>
        </p:nvSpPr>
        <p:spPr>
          <a:xfrm>
            <a:off x="47328" y="260648"/>
            <a:ext cx="882686" cy="882686"/>
          </a:xfrm>
          <a:prstGeom prst="diamond">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群組 11">
            <a:extLst>
              <a:ext uri="{FF2B5EF4-FFF2-40B4-BE49-F238E27FC236}">
                <a16:creationId xmlns:a16="http://schemas.microsoft.com/office/drawing/2014/main" xmlns="" id="{4B83C4C0-7405-E4E8-D921-B8AC0577E7B2}"/>
              </a:ext>
            </a:extLst>
          </p:cNvPr>
          <p:cNvGrpSpPr/>
          <p:nvPr userDrawn="1"/>
        </p:nvGrpSpPr>
        <p:grpSpPr>
          <a:xfrm>
            <a:off x="10704512" y="425996"/>
            <a:ext cx="1250315" cy="266700"/>
            <a:chOff x="390" y="612"/>
            <a:chExt cx="1969" cy="420"/>
          </a:xfrm>
          <a:solidFill>
            <a:schemeClr val="tx2"/>
          </a:solidFill>
        </p:grpSpPr>
        <p:sp>
          <p:nvSpPr>
            <p:cNvPr id="13" name="橢圓 12">
              <a:extLst>
                <a:ext uri="{FF2B5EF4-FFF2-40B4-BE49-F238E27FC236}">
                  <a16:creationId xmlns:a16="http://schemas.microsoft.com/office/drawing/2014/main" xmlns="" id="{4DC8392E-1282-CAC3-60F8-9BF683981A70}"/>
                </a:ext>
              </a:extLst>
            </p:cNvPr>
            <p:cNvSpPr/>
            <p:nvPr/>
          </p:nvSpPr>
          <p:spPr>
            <a:xfrm>
              <a:off x="390" y="612"/>
              <a:ext cx="420" cy="4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xmlns="" id="{7B689F27-CC46-2C0E-3D2B-3D96EEEA1FF6}"/>
                </a:ext>
              </a:extLst>
            </p:cNvPr>
            <p:cNvSpPr/>
            <p:nvPr/>
          </p:nvSpPr>
          <p:spPr>
            <a:xfrm>
              <a:off x="1171" y="612"/>
              <a:ext cx="420" cy="4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xmlns="" id="{BFCB8FE0-1374-B6F3-F8C0-90224CADCA98}"/>
                </a:ext>
              </a:extLst>
            </p:cNvPr>
            <p:cNvSpPr/>
            <p:nvPr/>
          </p:nvSpPr>
          <p:spPr>
            <a:xfrm>
              <a:off x="1939" y="612"/>
              <a:ext cx="420" cy="4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 name="矩形 15">
            <a:extLst>
              <a:ext uri="{FF2B5EF4-FFF2-40B4-BE49-F238E27FC236}">
                <a16:creationId xmlns:a16="http://schemas.microsoft.com/office/drawing/2014/main" xmlns="" id="{C1D494B1-468A-7D2E-BC10-F916F143CB78}"/>
              </a:ext>
            </a:extLst>
          </p:cNvPr>
          <p:cNvSpPr/>
          <p:nvPr userDrawn="1"/>
        </p:nvSpPr>
        <p:spPr>
          <a:xfrm>
            <a:off x="0" y="6669360"/>
            <a:ext cx="12192000" cy="188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Slide Number Placeholder 6">
            <a:extLst>
              <a:ext uri="{FF2B5EF4-FFF2-40B4-BE49-F238E27FC236}">
                <a16:creationId xmlns:a16="http://schemas.microsoft.com/office/drawing/2014/main" xmlns="" id="{9CF5B853-9017-4A55-9C35-65DAE6607A09}"/>
              </a:ext>
            </a:extLst>
          </p:cNvPr>
          <p:cNvSpPr txBox="1">
            <a:spLocks/>
          </p:cNvSpPr>
          <p:nvPr userDrawn="1"/>
        </p:nvSpPr>
        <p:spPr>
          <a:xfrm>
            <a:off x="9174244" y="6216783"/>
            <a:ext cx="2971800" cy="457200"/>
          </a:xfrm>
          <a:prstGeom prst="rect">
            <a:avLst/>
          </a:prstGeom>
        </p:spPr>
        <p:txBody>
          <a:bodyPr vert="horz" rtlCol="0" anchor="b"/>
          <a:lstStyle>
            <a:defPPr>
              <a:defRPr lang="zh-TW"/>
            </a:defPPr>
            <a:lvl1pPr marL="0" algn="r" defTabSz="914400" rtl="0" eaLnBrk="1" latinLnBrk="0" hangingPunct="1">
              <a:defRPr lang="zh-TW"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A5D3BF3-D352-46FC-8343-31F56E6730EA}" type="slidenum">
              <a:rPr lang="en-US" altLang="zh-TW" smtClean="0"/>
              <a:pPr/>
              <a:t>‹#›</a:t>
            </a:fld>
            <a:endParaRPr lang="zh-TW" altLang="en-US" dirty="0"/>
          </a:p>
        </p:txBody>
      </p:sp>
    </p:spTree>
    <p:extLst>
      <p:ext uri="{BB962C8B-B14F-4D97-AF65-F5344CB8AC3E}">
        <p14:creationId xmlns:p14="http://schemas.microsoft.com/office/powerpoint/2010/main" xmlns="" val="1502969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_章節標題">
    <p:spTree>
      <p:nvGrpSpPr>
        <p:cNvPr id="1" name=""/>
        <p:cNvGrpSpPr/>
        <p:nvPr/>
      </p:nvGrpSpPr>
      <p:grpSpPr>
        <a:xfrm>
          <a:off x="0" y="0"/>
          <a:ext cx="0" cy="0"/>
          <a:chOff x="0" y="0"/>
          <a:chExt cx="0" cy="0"/>
        </a:xfrm>
      </p:grpSpPr>
      <p:sp>
        <p:nvSpPr>
          <p:cNvPr id="23" name="手繪多邊形: 圖案 22">
            <a:extLst>
              <a:ext uri="{FF2B5EF4-FFF2-40B4-BE49-F238E27FC236}">
                <a16:creationId xmlns:a16="http://schemas.microsoft.com/office/drawing/2014/main" xmlns="" id="{77C0A728-5322-0914-AE74-A9326F09F24E}"/>
              </a:ext>
            </a:extLst>
          </p:cNvPr>
          <p:cNvSpPr/>
          <p:nvPr userDrawn="1"/>
        </p:nvSpPr>
        <p:spPr>
          <a:xfrm>
            <a:off x="0" y="-17362"/>
            <a:ext cx="5173884" cy="6863787"/>
          </a:xfrm>
          <a:custGeom>
            <a:avLst/>
            <a:gdLst>
              <a:gd name="connsiteX0" fmla="*/ 0 w 5173884"/>
              <a:gd name="connsiteY0" fmla="*/ 0 h 6863787"/>
              <a:gd name="connsiteX1" fmla="*/ 0 w 5173884"/>
              <a:gd name="connsiteY1" fmla="*/ 6852213 h 6863787"/>
              <a:gd name="connsiteX2" fmla="*/ 5173884 w 5173884"/>
              <a:gd name="connsiteY2" fmla="*/ 6863787 h 6863787"/>
              <a:gd name="connsiteX3" fmla="*/ 2540643 w 5173884"/>
              <a:gd name="connsiteY3" fmla="*/ 17362 h 6863787"/>
              <a:gd name="connsiteX4" fmla="*/ 0 w 5173884"/>
              <a:gd name="connsiteY4" fmla="*/ 0 h 686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3884" h="6863787">
                <a:moveTo>
                  <a:pt x="0" y="0"/>
                </a:moveTo>
                <a:lnTo>
                  <a:pt x="0" y="6852213"/>
                </a:lnTo>
                <a:lnTo>
                  <a:pt x="5173884" y="6863787"/>
                </a:lnTo>
                <a:lnTo>
                  <a:pt x="2540643" y="17362"/>
                </a:lnTo>
                <a:lnTo>
                  <a:pt x="0"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xmlns="" id="{62C82F80-0603-29B1-799F-8EBFBA496529}"/>
              </a:ext>
            </a:extLst>
          </p:cNvPr>
          <p:cNvSpPr/>
          <p:nvPr userDrawn="1"/>
        </p:nvSpPr>
        <p:spPr>
          <a:xfrm>
            <a:off x="407368" y="476672"/>
            <a:ext cx="144016" cy="10801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矩形 16">
            <a:extLst>
              <a:ext uri="{FF2B5EF4-FFF2-40B4-BE49-F238E27FC236}">
                <a16:creationId xmlns:a16="http://schemas.microsoft.com/office/drawing/2014/main" xmlns="" id="{F51157F5-8569-3CF4-C459-DAB2A6F75487}"/>
              </a:ext>
            </a:extLst>
          </p:cNvPr>
          <p:cNvSpPr/>
          <p:nvPr userDrawn="1"/>
        </p:nvSpPr>
        <p:spPr>
          <a:xfrm>
            <a:off x="1" y="0"/>
            <a:ext cx="12192000" cy="188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 name="群組 17">
            <a:extLst>
              <a:ext uri="{FF2B5EF4-FFF2-40B4-BE49-F238E27FC236}">
                <a16:creationId xmlns:a16="http://schemas.microsoft.com/office/drawing/2014/main" xmlns="" id="{7DEAD78D-D5F4-68ED-896E-3ACB9751B960}"/>
              </a:ext>
            </a:extLst>
          </p:cNvPr>
          <p:cNvGrpSpPr/>
          <p:nvPr userDrawn="1"/>
        </p:nvGrpSpPr>
        <p:grpSpPr>
          <a:xfrm>
            <a:off x="10704512" y="425996"/>
            <a:ext cx="1250315" cy="266700"/>
            <a:chOff x="390" y="612"/>
            <a:chExt cx="1969" cy="420"/>
          </a:xfrm>
          <a:solidFill>
            <a:schemeClr val="tx2"/>
          </a:solidFill>
        </p:grpSpPr>
        <p:sp>
          <p:nvSpPr>
            <p:cNvPr id="19" name="橢圓 18">
              <a:extLst>
                <a:ext uri="{FF2B5EF4-FFF2-40B4-BE49-F238E27FC236}">
                  <a16:creationId xmlns:a16="http://schemas.microsoft.com/office/drawing/2014/main" xmlns="" id="{B39E3D5C-25EF-714F-9D44-FDB28975C15A}"/>
                </a:ext>
              </a:extLst>
            </p:cNvPr>
            <p:cNvSpPr/>
            <p:nvPr/>
          </p:nvSpPr>
          <p:spPr>
            <a:xfrm>
              <a:off x="390" y="612"/>
              <a:ext cx="420" cy="4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xmlns="" id="{F9415E91-9E30-ACFD-06A1-E6617541F681}"/>
                </a:ext>
              </a:extLst>
            </p:cNvPr>
            <p:cNvSpPr/>
            <p:nvPr/>
          </p:nvSpPr>
          <p:spPr>
            <a:xfrm>
              <a:off x="1171" y="612"/>
              <a:ext cx="420" cy="4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xmlns="" id="{C54E9BBE-D91C-2926-EFC5-B16CAAB46767}"/>
                </a:ext>
              </a:extLst>
            </p:cNvPr>
            <p:cNvSpPr/>
            <p:nvPr/>
          </p:nvSpPr>
          <p:spPr>
            <a:xfrm>
              <a:off x="1939" y="612"/>
              <a:ext cx="420" cy="4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2" name="矩形 21">
            <a:extLst>
              <a:ext uri="{FF2B5EF4-FFF2-40B4-BE49-F238E27FC236}">
                <a16:creationId xmlns:a16="http://schemas.microsoft.com/office/drawing/2014/main" xmlns="" id="{F0205988-7718-1D47-5A90-773AD79F794B}"/>
              </a:ext>
            </a:extLst>
          </p:cNvPr>
          <p:cNvSpPr/>
          <p:nvPr userDrawn="1"/>
        </p:nvSpPr>
        <p:spPr>
          <a:xfrm>
            <a:off x="0" y="6669360"/>
            <a:ext cx="12192000" cy="188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Slide Number Placeholder 6">
            <a:extLst>
              <a:ext uri="{FF2B5EF4-FFF2-40B4-BE49-F238E27FC236}">
                <a16:creationId xmlns:a16="http://schemas.microsoft.com/office/drawing/2014/main" xmlns="" id="{48D6E04B-A919-41B3-9531-5EA1D80E3947}"/>
              </a:ext>
            </a:extLst>
          </p:cNvPr>
          <p:cNvSpPr txBox="1">
            <a:spLocks/>
          </p:cNvSpPr>
          <p:nvPr userDrawn="1"/>
        </p:nvSpPr>
        <p:spPr>
          <a:xfrm>
            <a:off x="9174244" y="6216783"/>
            <a:ext cx="2971800" cy="457200"/>
          </a:xfrm>
          <a:prstGeom prst="rect">
            <a:avLst/>
          </a:prstGeom>
        </p:spPr>
        <p:txBody>
          <a:bodyPr vert="horz" rtlCol="0" anchor="b"/>
          <a:lstStyle>
            <a:defPPr>
              <a:defRPr lang="zh-TW"/>
            </a:defPPr>
            <a:lvl1pPr marL="0" algn="r" defTabSz="914400" rtl="0" eaLnBrk="1" latinLnBrk="0" hangingPunct="1">
              <a:defRPr lang="zh-TW"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A5D3BF3-D352-46FC-8343-31F56E6730EA}" type="slidenum">
              <a:rPr lang="en-US" altLang="zh-TW" smtClean="0"/>
              <a:pPr/>
              <a:t>‹#›</a:t>
            </a:fld>
            <a:endParaRPr lang="zh-TW" altLang="en-US" dirty="0"/>
          </a:p>
        </p:txBody>
      </p:sp>
    </p:spTree>
    <p:extLst>
      <p:ext uri="{BB962C8B-B14F-4D97-AF65-F5344CB8AC3E}">
        <p14:creationId xmlns:p14="http://schemas.microsoft.com/office/powerpoint/2010/main" xmlns="" val="1877808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5906330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8" name="任意多边形: 形状 414">
            <a:extLst>
              <a:ext uri="{FF2B5EF4-FFF2-40B4-BE49-F238E27FC236}">
                <a16:creationId xmlns:a16="http://schemas.microsoft.com/office/drawing/2014/main" xmlns="" id="{F83A2E7B-300F-0686-D890-232F017ED380}"/>
              </a:ext>
            </a:extLst>
          </p:cNvPr>
          <p:cNvSpPr/>
          <p:nvPr userDrawn="1"/>
        </p:nvSpPr>
        <p:spPr>
          <a:xfrm>
            <a:off x="8210508" y="2482307"/>
            <a:ext cx="3994847" cy="437569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407">
            <a:extLst>
              <a:ext uri="{FF2B5EF4-FFF2-40B4-BE49-F238E27FC236}">
                <a16:creationId xmlns:a16="http://schemas.microsoft.com/office/drawing/2014/main" xmlns="" id="{A84CF2E0-4450-3403-6779-D480E59E9FBA}"/>
              </a:ext>
            </a:extLst>
          </p:cNvPr>
          <p:cNvPicPr>
            <a:picLocks noChangeAspect="1"/>
          </p:cNvPicPr>
          <p:nvPr userDrawn="1"/>
        </p:nvPicPr>
        <p:blipFill>
          <a:blip r:embed="rId6" cstate="print"/>
          <a:srcRect l="43582"/>
          <a:stretch>
            <a:fillRect/>
          </a:stretch>
        </p:blipFill>
        <p:spPr>
          <a:xfrm flipH="1">
            <a:off x="5724364" y="-10967"/>
            <a:ext cx="6479474" cy="6858001"/>
          </a:xfrm>
          <a:custGeom>
            <a:avLst/>
            <a:gdLst>
              <a:gd name="connsiteX0" fmla="*/ 6479473 w 6479473"/>
              <a:gd name="connsiteY0" fmla="*/ 0 h 6858000"/>
              <a:gd name="connsiteX1" fmla="*/ 0 w 6479473"/>
              <a:gd name="connsiteY1" fmla="*/ 0 h 6858000"/>
              <a:gd name="connsiteX2" fmla="*/ 0 w 6479473"/>
              <a:gd name="connsiteY2" fmla="*/ 6858000 h 6858000"/>
              <a:gd name="connsiteX3" fmla="*/ 6479473 w 64794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9473" h="6858000">
                <a:moveTo>
                  <a:pt x="6479473" y="0"/>
                </a:moveTo>
                <a:lnTo>
                  <a:pt x="0" y="0"/>
                </a:lnTo>
                <a:lnTo>
                  <a:pt x="0" y="6858000"/>
                </a:lnTo>
                <a:lnTo>
                  <a:pt x="6479473" y="6858000"/>
                </a:lnTo>
                <a:close/>
              </a:path>
            </a:pathLst>
          </a:custGeom>
        </p:spPr>
      </p:pic>
      <p:pic>
        <p:nvPicPr>
          <p:cNvPr id="61" name="图片 418">
            <a:extLst>
              <a:ext uri="{FF2B5EF4-FFF2-40B4-BE49-F238E27FC236}">
                <a16:creationId xmlns:a16="http://schemas.microsoft.com/office/drawing/2014/main" xmlns="" id="{9634A535-B2DE-B865-445D-49BD6772D174}"/>
              </a:ext>
            </a:extLst>
          </p:cNvPr>
          <p:cNvPicPr>
            <a:picLocks noChangeAspect="1"/>
          </p:cNvPicPr>
          <p:nvPr userDrawn="1"/>
        </p:nvPicPr>
        <p:blipFill>
          <a:blip r:embed="rId6" cstate="print"/>
          <a:srcRect t="27686" r="5622"/>
          <a:stretch>
            <a:fillRect/>
          </a:stretch>
        </p:blipFill>
        <p:spPr>
          <a:xfrm>
            <a:off x="767408" y="0"/>
            <a:ext cx="10838995" cy="4959310"/>
          </a:xfrm>
          <a:custGeom>
            <a:avLst/>
            <a:gdLst>
              <a:gd name="connsiteX0" fmla="*/ 0 w 10838995"/>
              <a:gd name="connsiteY0" fmla="*/ 0 h 4959310"/>
              <a:gd name="connsiteX1" fmla="*/ 10838995 w 10838995"/>
              <a:gd name="connsiteY1" fmla="*/ 0 h 4959310"/>
              <a:gd name="connsiteX2" fmla="*/ 10838995 w 10838995"/>
              <a:gd name="connsiteY2" fmla="*/ 4959310 h 4959310"/>
              <a:gd name="connsiteX3" fmla="*/ 0 w 10838995"/>
              <a:gd name="connsiteY3" fmla="*/ 4959310 h 4959310"/>
            </a:gdLst>
            <a:ahLst/>
            <a:cxnLst>
              <a:cxn ang="0">
                <a:pos x="connsiteX0" y="connsiteY0"/>
              </a:cxn>
              <a:cxn ang="0">
                <a:pos x="connsiteX1" y="connsiteY1"/>
              </a:cxn>
              <a:cxn ang="0">
                <a:pos x="connsiteX2" y="connsiteY2"/>
              </a:cxn>
              <a:cxn ang="0">
                <a:pos x="connsiteX3" y="connsiteY3"/>
              </a:cxn>
            </a:cxnLst>
            <a:rect l="l" t="t" r="r" b="b"/>
            <a:pathLst>
              <a:path w="10838995" h="4959310">
                <a:moveTo>
                  <a:pt x="0" y="0"/>
                </a:moveTo>
                <a:lnTo>
                  <a:pt x="10838995" y="0"/>
                </a:lnTo>
                <a:lnTo>
                  <a:pt x="10838995" y="4959310"/>
                </a:lnTo>
                <a:lnTo>
                  <a:pt x="0" y="4959310"/>
                </a:lnTo>
                <a:close/>
              </a:path>
            </a:pathLst>
          </a:custGeom>
        </p:spPr>
      </p:pic>
      <p:sp>
        <p:nvSpPr>
          <p:cNvPr id="57" name="菱形 56">
            <a:extLst>
              <a:ext uri="{FF2B5EF4-FFF2-40B4-BE49-F238E27FC236}">
                <a16:creationId xmlns:a16="http://schemas.microsoft.com/office/drawing/2014/main" xmlns="" id="{B372CE71-7FD5-864E-2B27-A3B262AE95DA}"/>
              </a:ext>
            </a:extLst>
          </p:cNvPr>
          <p:cNvSpPr/>
          <p:nvPr userDrawn="1"/>
        </p:nvSpPr>
        <p:spPr>
          <a:xfrm>
            <a:off x="5737928" y="9937"/>
            <a:ext cx="4937327" cy="4937327"/>
          </a:xfrm>
          <a:prstGeom prst="diamond">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410">
            <a:extLst>
              <a:ext uri="{FF2B5EF4-FFF2-40B4-BE49-F238E27FC236}">
                <a16:creationId xmlns:a16="http://schemas.microsoft.com/office/drawing/2014/main" xmlns="" id="{F94332AF-4C9B-450D-8088-88E0943CA776}"/>
              </a:ext>
            </a:extLst>
          </p:cNvPr>
          <p:cNvSpPr/>
          <p:nvPr userDrawn="1"/>
        </p:nvSpPr>
        <p:spPr>
          <a:xfrm>
            <a:off x="10665271" y="930386"/>
            <a:ext cx="1540086" cy="308017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413">
            <a:extLst>
              <a:ext uri="{FF2B5EF4-FFF2-40B4-BE49-F238E27FC236}">
                <a16:creationId xmlns:a16="http://schemas.microsoft.com/office/drawing/2014/main" xmlns="" id="{60A2350A-92FE-FC87-82E9-FDB6F8D7EF5A}"/>
              </a:ext>
            </a:extLst>
          </p:cNvPr>
          <p:cNvSpPr/>
          <p:nvPr userDrawn="1"/>
        </p:nvSpPr>
        <p:spPr>
          <a:xfrm>
            <a:off x="8195579" y="-7831"/>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 name="任意多边形: 形状 412">
            <a:extLst>
              <a:ext uri="{FF2B5EF4-FFF2-40B4-BE49-F238E27FC236}">
                <a16:creationId xmlns:a16="http://schemas.microsoft.com/office/drawing/2014/main" xmlns="" id="{A57C1E8E-A213-5E5E-23FD-3587C4BB6069}"/>
              </a:ext>
            </a:extLst>
          </p:cNvPr>
          <p:cNvSpPr/>
          <p:nvPr userDrawn="1"/>
        </p:nvSpPr>
        <p:spPr>
          <a:xfrm>
            <a:off x="3261138" y="-7831"/>
            <a:ext cx="4949371" cy="2492455"/>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416">
            <a:extLst>
              <a:ext uri="{FF2B5EF4-FFF2-40B4-BE49-F238E27FC236}">
                <a16:creationId xmlns:a16="http://schemas.microsoft.com/office/drawing/2014/main" xmlns="" id="{1F0FE269-42C1-24B6-F0FA-5AAAE22F821A}"/>
              </a:ext>
            </a:extLst>
          </p:cNvPr>
          <p:cNvSpPr/>
          <p:nvPr userDrawn="1"/>
        </p:nvSpPr>
        <p:spPr>
          <a:xfrm>
            <a:off x="1" y="5068208"/>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群組 78">
            <a:extLst>
              <a:ext uri="{FF2B5EF4-FFF2-40B4-BE49-F238E27FC236}">
                <a16:creationId xmlns:a16="http://schemas.microsoft.com/office/drawing/2014/main" xmlns="" id="{377C2E8B-F1ED-269E-C93A-889FC93C262B}"/>
              </a:ext>
            </a:extLst>
          </p:cNvPr>
          <p:cNvGrpSpPr/>
          <p:nvPr userDrawn="1"/>
        </p:nvGrpSpPr>
        <p:grpSpPr>
          <a:xfrm>
            <a:off x="10704512" y="260648"/>
            <a:ext cx="1250315" cy="266700"/>
            <a:chOff x="390" y="612"/>
            <a:chExt cx="1969" cy="420"/>
          </a:xfrm>
        </p:grpSpPr>
        <p:sp>
          <p:nvSpPr>
            <p:cNvPr id="80" name="橢圓 79">
              <a:extLst>
                <a:ext uri="{FF2B5EF4-FFF2-40B4-BE49-F238E27FC236}">
                  <a16:creationId xmlns:a16="http://schemas.microsoft.com/office/drawing/2014/main" xmlns="" id="{F525441B-8486-B419-26DC-B06C6B8944BA}"/>
                </a:ext>
              </a:extLst>
            </p:cNvPr>
            <p:cNvSpPr/>
            <p:nvPr/>
          </p:nvSpPr>
          <p:spPr>
            <a:xfrm>
              <a:off x="390" y="612"/>
              <a:ext cx="420" cy="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橢圓 80">
              <a:extLst>
                <a:ext uri="{FF2B5EF4-FFF2-40B4-BE49-F238E27FC236}">
                  <a16:creationId xmlns:a16="http://schemas.microsoft.com/office/drawing/2014/main" xmlns="" id="{404B680F-29A6-F7A2-D2B1-770E35261CB8}"/>
                </a:ext>
              </a:extLst>
            </p:cNvPr>
            <p:cNvSpPr/>
            <p:nvPr/>
          </p:nvSpPr>
          <p:spPr>
            <a:xfrm>
              <a:off x="1171" y="612"/>
              <a:ext cx="420" cy="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橢圓 81">
              <a:extLst>
                <a:ext uri="{FF2B5EF4-FFF2-40B4-BE49-F238E27FC236}">
                  <a16:creationId xmlns:a16="http://schemas.microsoft.com/office/drawing/2014/main" xmlns="" id="{49FD9E97-C80C-D103-4E0D-A99822B85D46}"/>
                </a:ext>
              </a:extLst>
            </p:cNvPr>
            <p:cNvSpPr/>
            <p:nvPr/>
          </p:nvSpPr>
          <p:spPr>
            <a:xfrm>
              <a:off x="1939" y="612"/>
              <a:ext cx="420" cy="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83" name="直線接點 82">
            <a:extLst>
              <a:ext uri="{FF2B5EF4-FFF2-40B4-BE49-F238E27FC236}">
                <a16:creationId xmlns:a16="http://schemas.microsoft.com/office/drawing/2014/main" xmlns="" id="{49C0C2DE-DC73-D65C-0AD9-B60AEC2F2DBF}"/>
              </a:ext>
            </a:extLst>
          </p:cNvPr>
          <p:cNvCxnSpPr>
            <a:cxnSpLocks/>
          </p:cNvCxnSpPr>
          <p:nvPr userDrawn="1"/>
        </p:nvCxnSpPr>
        <p:spPr>
          <a:xfrm>
            <a:off x="-24680" y="4149080"/>
            <a:ext cx="1271464" cy="0"/>
          </a:xfrm>
          <a:prstGeom prst="line">
            <a:avLst/>
          </a:prstGeom>
          <a:solidFill>
            <a:schemeClr val="accent1"/>
          </a:solidFill>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4" name="直線接點 83">
            <a:extLst>
              <a:ext uri="{FF2B5EF4-FFF2-40B4-BE49-F238E27FC236}">
                <a16:creationId xmlns:a16="http://schemas.microsoft.com/office/drawing/2014/main" xmlns="" id="{E8C4808F-E97E-7967-6700-A33DE9802C9E}"/>
              </a:ext>
            </a:extLst>
          </p:cNvPr>
          <p:cNvCxnSpPr>
            <a:cxnSpLocks/>
            <a:endCxn id="86" idx="2"/>
          </p:cNvCxnSpPr>
          <p:nvPr userDrawn="1"/>
        </p:nvCxnSpPr>
        <p:spPr>
          <a:xfrm>
            <a:off x="1881499" y="4923118"/>
            <a:ext cx="9471085" cy="3710"/>
          </a:xfrm>
          <a:prstGeom prst="line">
            <a:avLst/>
          </a:prstGeom>
          <a:solidFill>
            <a:schemeClr val="accent1"/>
          </a:solidFill>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xmlns="" id="{75A5F601-C1AD-F25B-DCA0-BA78BCECC176}"/>
              </a:ext>
            </a:extLst>
          </p:cNvPr>
          <p:cNvCxnSpPr>
            <a:cxnSpLocks/>
          </p:cNvCxnSpPr>
          <p:nvPr userDrawn="1"/>
        </p:nvCxnSpPr>
        <p:spPr>
          <a:xfrm>
            <a:off x="1199456" y="4149080"/>
            <a:ext cx="704665" cy="792286"/>
          </a:xfrm>
          <a:prstGeom prst="line">
            <a:avLst/>
          </a:prstGeom>
          <a:solidFill>
            <a:schemeClr val="accent1"/>
          </a:solidFill>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86" name="橢圓 85">
            <a:extLst>
              <a:ext uri="{FF2B5EF4-FFF2-40B4-BE49-F238E27FC236}">
                <a16:creationId xmlns:a16="http://schemas.microsoft.com/office/drawing/2014/main" xmlns="" id="{9A816ED8-8C17-B6C2-5B8E-C52C7E042394}"/>
              </a:ext>
            </a:extLst>
          </p:cNvPr>
          <p:cNvSpPr/>
          <p:nvPr userDrawn="1"/>
        </p:nvSpPr>
        <p:spPr>
          <a:xfrm>
            <a:off x="11352584" y="4725144"/>
            <a:ext cx="395889" cy="40336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xmlns="" val="238158945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6" name="手繪多邊形: 圖案 25">
            <a:extLst>
              <a:ext uri="{FF2B5EF4-FFF2-40B4-BE49-F238E27FC236}">
                <a16:creationId xmlns:a16="http://schemas.microsoft.com/office/drawing/2014/main" xmlns="" id="{A15D1F57-D8CE-E585-6029-EA9404A0D258}"/>
              </a:ext>
            </a:extLst>
          </p:cNvPr>
          <p:cNvSpPr/>
          <p:nvPr userDrawn="1"/>
        </p:nvSpPr>
        <p:spPr>
          <a:xfrm>
            <a:off x="4583832" y="1340768"/>
            <a:ext cx="5976664" cy="5517232"/>
          </a:xfrm>
          <a:custGeom>
            <a:avLst/>
            <a:gdLst>
              <a:gd name="connsiteX0" fmla="*/ 0 w 5833640"/>
              <a:gd name="connsiteY0" fmla="*/ 393540 h 5492188"/>
              <a:gd name="connsiteX1" fmla="*/ 405114 w 5833640"/>
              <a:gd name="connsiteY1" fmla="*/ 0 h 5492188"/>
              <a:gd name="connsiteX2" fmla="*/ 5833640 w 5833640"/>
              <a:gd name="connsiteY2" fmla="*/ 5492188 h 5492188"/>
              <a:gd name="connsiteX3" fmla="*/ 5069711 w 5833640"/>
              <a:gd name="connsiteY3" fmla="*/ 5492188 h 5492188"/>
              <a:gd name="connsiteX4" fmla="*/ 0 w 5833640"/>
              <a:gd name="connsiteY4" fmla="*/ 393540 h 5492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3640" h="5492188">
                <a:moveTo>
                  <a:pt x="0" y="393540"/>
                </a:moveTo>
                <a:lnTo>
                  <a:pt x="405114" y="0"/>
                </a:lnTo>
                <a:lnTo>
                  <a:pt x="5833640" y="5492188"/>
                </a:lnTo>
                <a:lnTo>
                  <a:pt x="5069711" y="5492188"/>
                </a:lnTo>
                <a:lnTo>
                  <a:pt x="0" y="393540"/>
                </a:lnTo>
                <a:close/>
              </a:path>
            </a:pathLst>
          </a:custGeom>
          <a:gradFill flip="none" rotWithShape="1">
            <a:gsLst>
              <a:gs pos="0">
                <a:schemeClr val="tx1">
                  <a:lumMod val="95000"/>
                  <a:lumOff val="5000"/>
                </a:schemeClr>
              </a:gs>
              <a:gs pos="50000">
                <a:schemeClr val="bg1">
                  <a:lumMod val="75000"/>
                </a:schemeClr>
              </a:gs>
              <a:gs pos="100000">
                <a:schemeClr val="bg1"/>
              </a:gs>
            </a:gsLst>
            <a:path path="rect">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任意多边形: 形状 27">
            <a:extLst>
              <a:ext uri="{FF2B5EF4-FFF2-40B4-BE49-F238E27FC236}">
                <a16:creationId xmlns:a16="http://schemas.microsoft.com/office/drawing/2014/main" xmlns="" id="{9A819D07-C0A1-9109-BC9E-78579C0269FF}"/>
              </a:ext>
            </a:extLst>
          </p:cNvPr>
          <p:cNvSpPr/>
          <p:nvPr userDrawn="1"/>
        </p:nvSpPr>
        <p:spPr>
          <a:xfrm>
            <a:off x="0" y="1"/>
            <a:ext cx="10244802" cy="6858001"/>
          </a:xfrm>
          <a:custGeom>
            <a:avLst/>
            <a:gdLst>
              <a:gd name="connsiteX0" fmla="*/ 0 w 10244802"/>
              <a:gd name="connsiteY0" fmla="*/ 0 h 6858001"/>
              <a:gd name="connsiteX1" fmla="*/ 3386801 w 10244802"/>
              <a:gd name="connsiteY1" fmla="*/ 0 h 6858001"/>
              <a:gd name="connsiteX2" fmla="*/ 10244802 w 10244802"/>
              <a:gd name="connsiteY2" fmla="*/ 6858001 h 6858001"/>
              <a:gd name="connsiteX3" fmla="*/ 0 w 1024480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0244802" h="6858001">
                <a:moveTo>
                  <a:pt x="0" y="0"/>
                </a:moveTo>
                <a:lnTo>
                  <a:pt x="3386801" y="0"/>
                </a:lnTo>
                <a:lnTo>
                  <a:pt x="10244802" y="6858001"/>
                </a:lnTo>
                <a:lnTo>
                  <a:pt x="0" y="68580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任意多边形: 形状 30">
            <a:extLst>
              <a:ext uri="{FF2B5EF4-FFF2-40B4-BE49-F238E27FC236}">
                <a16:creationId xmlns:a16="http://schemas.microsoft.com/office/drawing/2014/main" xmlns="" id="{C7CC7C7D-7765-9423-0821-2567232D3306}"/>
              </a:ext>
            </a:extLst>
          </p:cNvPr>
          <p:cNvSpPr/>
          <p:nvPr userDrawn="1"/>
        </p:nvSpPr>
        <p:spPr>
          <a:xfrm>
            <a:off x="1" y="1"/>
            <a:ext cx="7160139" cy="6858001"/>
          </a:xfrm>
          <a:custGeom>
            <a:avLst/>
            <a:gdLst>
              <a:gd name="connsiteX0" fmla="*/ 7160138 w 7160139"/>
              <a:gd name="connsiteY0" fmla="*/ 0 h 6858001"/>
              <a:gd name="connsiteX1" fmla="*/ 7160139 w 7160139"/>
              <a:gd name="connsiteY1" fmla="*/ 0 h 6858001"/>
              <a:gd name="connsiteX2" fmla="*/ 5281945 w 7160139"/>
              <a:gd name="connsiteY2" fmla="*/ 1878195 h 6858001"/>
              <a:gd name="connsiteX3" fmla="*/ 0 w 7160139"/>
              <a:gd name="connsiteY3" fmla="*/ 0 h 6858001"/>
              <a:gd name="connsiteX4" fmla="*/ 3386802 w 7160139"/>
              <a:gd name="connsiteY4" fmla="*/ 0 h 6858001"/>
              <a:gd name="connsiteX5" fmla="*/ 5273470 w 7160139"/>
              <a:gd name="connsiteY5" fmla="*/ 1886669 h 6858001"/>
              <a:gd name="connsiteX6" fmla="*/ 302138 w 7160139"/>
              <a:gd name="connsiteY6" fmla="*/ 6858001 h 6858001"/>
              <a:gd name="connsiteX7" fmla="*/ 0 w 716013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0139" h="6858001">
                <a:moveTo>
                  <a:pt x="7160138" y="0"/>
                </a:moveTo>
                <a:lnTo>
                  <a:pt x="7160139" y="0"/>
                </a:lnTo>
                <a:lnTo>
                  <a:pt x="5281945" y="1878195"/>
                </a:lnTo>
                <a:close/>
                <a:moveTo>
                  <a:pt x="0" y="0"/>
                </a:moveTo>
                <a:lnTo>
                  <a:pt x="3386802" y="0"/>
                </a:lnTo>
                <a:lnTo>
                  <a:pt x="5273470" y="1886669"/>
                </a:lnTo>
                <a:lnTo>
                  <a:pt x="302138" y="6858001"/>
                </a:lnTo>
                <a:lnTo>
                  <a:pt x="0" y="6858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任意多边形: 形状 25">
            <a:extLst>
              <a:ext uri="{FF2B5EF4-FFF2-40B4-BE49-F238E27FC236}">
                <a16:creationId xmlns:a16="http://schemas.microsoft.com/office/drawing/2014/main" xmlns="" id="{13C1BEDB-6398-BA77-57BA-251AD8B81ED3}"/>
              </a:ext>
            </a:extLst>
          </p:cNvPr>
          <p:cNvSpPr/>
          <p:nvPr userDrawn="1"/>
        </p:nvSpPr>
        <p:spPr>
          <a:xfrm>
            <a:off x="3386803" y="1"/>
            <a:ext cx="3773336" cy="1886669"/>
          </a:xfrm>
          <a:custGeom>
            <a:avLst/>
            <a:gdLst>
              <a:gd name="connsiteX0" fmla="*/ 0 w 3773336"/>
              <a:gd name="connsiteY0" fmla="*/ 0 h 1886669"/>
              <a:gd name="connsiteX1" fmla="*/ 3773336 w 3773336"/>
              <a:gd name="connsiteY1" fmla="*/ 0 h 1886669"/>
              <a:gd name="connsiteX2" fmla="*/ 1886668 w 3773336"/>
              <a:gd name="connsiteY2" fmla="*/ 1886669 h 1886669"/>
            </a:gdLst>
            <a:ahLst/>
            <a:cxnLst>
              <a:cxn ang="0">
                <a:pos x="connsiteX0" y="connsiteY0"/>
              </a:cxn>
              <a:cxn ang="0">
                <a:pos x="connsiteX1" y="connsiteY1"/>
              </a:cxn>
              <a:cxn ang="0">
                <a:pos x="connsiteX2" y="connsiteY2"/>
              </a:cxn>
            </a:cxnLst>
            <a:rect l="l" t="t" r="r" b="b"/>
            <a:pathLst>
              <a:path w="3773336" h="1886669">
                <a:moveTo>
                  <a:pt x="0" y="0"/>
                </a:moveTo>
                <a:lnTo>
                  <a:pt x="3773336" y="0"/>
                </a:lnTo>
                <a:lnTo>
                  <a:pt x="1886668" y="1886669"/>
                </a:lnTo>
                <a:close/>
              </a:path>
            </a:pathLst>
          </a:cu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群組 11">
            <a:extLst>
              <a:ext uri="{FF2B5EF4-FFF2-40B4-BE49-F238E27FC236}">
                <a16:creationId xmlns:a16="http://schemas.microsoft.com/office/drawing/2014/main" xmlns="" id="{9D506058-A5F5-DAA5-56C6-736A8E634BA5}"/>
              </a:ext>
            </a:extLst>
          </p:cNvPr>
          <p:cNvGrpSpPr/>
          <p:nvPr userDrawn="1"/>
        </p:nvGrpSpPr>
        <p:grpSpPr>
          <a:xfrm>
            <a:off x="263353" y="260648"/>
            <a:ext cx="1092244" cy="232982"/>
            <a:chOff x="390" y="612"/>
            <a:chExt cx="1969" cy="420"/>
          </a:xfrm>
          <a:noFill/>
        </p:grpSpPr>
        <p:sp>
          <p:nvSpPr>
            <p:cNvPr id="13" name="橢圓 12">
              <a:extLst>
                <a:ext uri="{FF2B5EF4-FFF2-40B4-BE49-F238E27FC236}">
                  <a16:creationId xmlns:a16="http://schemas.microsoft.com/office/drawing/2014/main" xmlns="" id="{B725AD63-CAB5-DBAC-1A29-6C3E159B16FA}"/>
                </a:ext>
              </a:extLst>
            </p:cNvPr>
            <p:cNvSpPr/>
            <p:nvPr/>
          </p:nvSpPr>
          <p:spPr>
            <a:xfrm>
              <a:off x="390" y="612"/>
              <a:ext cx="420" cy="420"/>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xmlns="" id="{1FD3D04F-275A-E77C-673E-DF26365218DC}"/>
                </a:ext>
              </a:extLst>
            </p:cNvPr>
            <p:cNvSpPr/>
            <p:nvPr/>
          </p:nvSpPr>
          <p:spPr>
            <a:xfrm>
              <a:off x="1171" y="612"/>
              <a:ext cx="420" cy="420"/>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xmlns="" id="{EE662226-64DE-A0E4-B9F4-AB9B37DB9478}"/>
                </a:ext>
              </a:extLst>
            </p:cNvPr>
            <p:cNvSpPr/>
            <p:nvPr/>
          </p:nvSpPr>
          <p:spPr>
            <a:xfrm>
              <a:off x="1939" y="612"/>
              <a:ext cx="420" cy="420"/>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xmlns="" id="{89B26B74-4F65-A352-D47E-E480D576765B}"/>
              </a:ext>
            </a:extLst>
          </p:cNvPr>
          <p:cNvGrpSpPr/>
          <p:nvPr userDrawn="1"/>
        </p:nvGrpSpPr>
        <p:grpSpPr>
          <a:xfrm>
            <a:off x="1619380" y="260648"/>
            <a:ext cx="1092244" cy="232982"/>
            <a:chOff x="390" y="612"/>
            <a:chExt cx="1969" cy="420"/>
          </a:xfrm>
          <a:noFill/>
        </p:grpSpPr>
        <p:sp>
          <p:nvSpPr>
            <p:cNvPr id="22" name="橢圓 21">
              <a:extLst>
                <a:ext uri="{FF2B5EF4-FFF2-40B4-BE49-F238E27FC236}">
                  <a16:creationId xmlns:a16="http://schemas.microsoft.com/office/drawing/2014/main" xmlns="" id="{A35C9E42-6CA3-9957-1C8E-F212BA2FE264}"/>
                </a:ext>
              </a:extLst>
            </p:cNvPr>
            <p:cNvSpPr/>
            <p:nvPr/>
          </p:nvSpPr>
          <p:spPr>
            <a:xfrm>
              <a:off x="390" y="612"/>
              <a:ext cx="420" cy="420"/>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xmlns="" id="{D917311D-288C-DB46-92BB-120F550492B0}"/>
                </a:ext>
              </a:extLst>
            </p:cNvPr>
            <p:cNvSpPr/>
            <p:nvPr/>
          </p:nvSpPr>
          <p:spPr>
            <a:xfrm>
              <a:off x="1171" y="612"/>
              <a:ext cx="420" cy="420"/>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xmlns="" id="{ED6219DD-2D54-B4A8-1D7F-096D25726FB6}"/>
                </a:ext>
              </a:extLst>
            </p:cNvPr>
            <p:cNvSpPr/>
            <p:nvPr/>
          </p:nvSpPr>
          <p:spPr>
            <a:xfrm>
              <a:off x="1939" y="612"/>
              <a:ext cx="420" cy="420"/>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xmlns="" val="1886868410"/>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菱形 6">
            <a:extLst>
              <a:ext uri="{FF2B5EF4-FFF2-40B4-BE49-F238E27FC236}">
                <a16:creationId xmlns:a16="http://schemas.microsoft.com/office/drawing/2014/main" xmlns="" id="{265F9EA1-E874-610F-637C-34069F77EB72}"/>
              </a:ext>
            </a:extLst>
          </p:cNvPr>
          <p:cNvSpPr/>
          <p:nvPr userDrawn="1"/>
        </p:nvSpPr>
        <p:spPr>
          <a:xfrm>
            <a:off x="1350131" y="622304"/>
            <a:ext cx="334960" cy="334960"/>
          </a:xfrm>
          <a:prstGeom prst="diamond">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xmlns="" id="{B97329DE-533C-0ACB-0316-7C5F7B2B2BD3}"/>
              </a:ext>
            </a:extLst>
          </p:cNvPr>
          <p:cNvSpPr/>
          <p:nvPr userDrawn="1"/>
        </p:nvSpPr>
        <p:spPr>
          <a:xfrm>
            <a:off x="1" y="0"/>
            <a:ext cx="12192000" cy="79123"/>
          </a:xfrm>
          <a:prstGeom prst="rect">
            <a:avLst/>
          </a:prstGeom>
          <a:solidFill>
            <a:srgbClr val="15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xmlns="" id="{87B1C548-A6A6-2DEB-429D-C691A39FB6C5}"/>
              </a:ext>
            </a:extLst>
          </p:cNvPr>
          <p:cNvSpPr/>
          <p:nvPr userDrawn="1"/>
        </p:nvSpPr>
        <p:spPr>
          <a:xfrm>
            <a:off x="511930" y="1"/>
            <a:ext cx="1676402" cy="914401"/>
          </a:xfrm>
          <a:custGeom>
            <a:avLst/>
            <a:gdLst>
              <a:gd name="connsiteX0" fmla="*/ 76200 w 1676402"/>
              <a:gd name="connsiteY0" fmla="*/ 0 h 914401"/>
              <a:gd name="connsiteX1" fmla="*/ 1600202 w 1676402"/>
              <a:gd name="connsiteY1" fmla="*/ 0 h 914401"/>
              <a:gd name="connsiteX2" fmla="*/ 1676402 w 1676402"/>
              <a:gd name="connsiteY2" fmla="*/ 76200 h 914401"/>
              <a:gd name="connsiteX3" fmla="*/ 838201 w 1676402"/>
              <a:gd name="connsiteY3" fmla="*/ 914401 h 914401"/>
              <a:gd name="connsiteX4" fmla="*/ 0 w 1676402"/>
              <a:gd name="connsiteY4" fmla="*/ 76200 h 914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02" h="914401">
                <a:moveTo>
                  <a:pt x="76200" y="0"/>
                </a:moveTo>
                <a:lnTo>
                  <a:pt x="1600202" y="0"/>
                </a:lnTo>
                <a:lnTo>
                  <a:pt x="1676402" y="76200"/>
                </a:lnTo>
                <a:lnTo>
                  <a:pt x="838201" y="914401"/>
                </a:lnTo>
                <a:lnTo>
                  <a:pt x="0" y="762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xmlns="" id="{E269571F-9E84-5D6D-0645-BECA97DC4B14}"/>
              </a:ext>
            </a:extLst>
          </p:cNvPr>
          <p:cNvSpPr/>
          <p:nvPr userDrawn="1"/>
        </p:nvSpPr>
        <p:spPr>
          <a:xfrm>
            <a:off x="511930" y="222628"/>
            <a:ext cx="621545" cy="621545"/>
          </a:xfrm>
          <a:prstGeom prst="diamond">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6C5858F4-42E9-86EA-5D26-BB6FEB627FB3}"/>
              </a:ext>
            </a:extLst>
          </p:cNvPr>
          <p:cNvSpPr/>
          <p:nvPr userDrawn="1"/>
        </p:nvSpPr>
        <p:spPr>
          <a:xfrm>
            <a:off x="1" y="6778877"/>
            <a:ext cx="12192000" cy="79123"/>
          </a:xfrm>
          <a:prstGeom prst="rect">
            <a:avLst/>
          </a:prstGeom>
          <a:solidFill>
            <a:srgbClr val="15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群組 11">
            <a:extLst>
              <a:ext uri="{FF2B5EF4-FFF2-40B4-BE49-F238E27FC236}">
                <a16:creationId xmlns:a16="http://schemas.microsoft.com/office/drawing/2014/main" xmlns="" id="{8CB16EED-8286-3CC1-99E8-46538D65E0EE}"/>
              </a:ext>
            </a:extLst>
          </p:cNvPr>
          <p:cNvGrpSpPr/>
          <p:nvPr userDrawn="1"/>
        </p:nvGrpSpPr>
        <p:grpSpPr>
          <a:xfrm>
            <a:off x="10704512" y="260648"/>
            <a:ext cx="1250315" cy="266700"/>
            <a:chOff x="390" y="612"/>
            <a:chExt cx="1969" cy="420"/>
          </a:xfrm>
          <a:solidFill>
            <a:schemeClr val="tx2">
              <a:lumMod val="75000"/>
            </a:schemeClr>
          </a:solidFill>
        </p:grpSpPr>
        <p:sp>
          <p:nvSpPr>
            <p:cNvPr id="13" name="橢圓 12">
              <a:extLst>
                <a:ext uri="{FF2B5EF4-FFF2-40B4-BE49-F238E27FC236}">
                  <a16:creationId xmlns:a16="http://schemas.microsoft.com/office/drawing/2014/main" xmlns="" id="{FC2E5603-7C81-DA09-9166-9B64E2019E1C}"/>
                </a:ext>
              </a:extLst>
            </p:cNvPr>
            <p:cNvSpPr/>
            <p:nvPr/>
          </p:nvSpPr>
          <p:spPr>
            <a:xfrm>
              <a:off x="390" y="612"/>
              <a:ext cx="420" cy="4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xmlns="" id="{1DA25C3E-7A28-7114-B214-3AEB730E933B}"/>
                </a:ext>
              </a:extLst>
            </p:cNvPr>
            <p:cNvSpPr/>
            <p:nvPr/>
          </p:nvSpPr>
          <p:spPr>
            <a:xfrm>
              <a:off x="1171" y="612"/>
              <a:ext cx="420" cy="4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xmlns="" id="{E3D8F1EF-EB6C-34D7-1FA7-BBDFD663D2B4}"/>
                </a:ext>
              </a:extLst>
            </p:cNvPr>
            <p:cNvSpPr/>
            <p:nvPr/>
          </p:nvSpPr>
          <p:spPr>
            <a:xfrm>
              <a:off x="1939" y="612"/>
              <a:ext cx="420" cy="4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xmlns="" val="3815866802"/>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 name="Group 22">
            <a:extLst>
              <a:ext uri="{FF2B5EF4-FFF2-40B4-BE49-F238E27FC236}">
                <a16:creationId xmlns:a16="http://schemas.microsoft.com/office/drawing/2014/main" xmlns="" id="{83D7E4E9-7BE8-5461-6714-B39625BB50FD}"/>
              </a:ext>
            </a:extLst>
          </p:cNvPr>
          <p:cNvGrpSpPr/>
          <p:nvPr userDrawn="1"/>
        </p:nvGrpSpPr>
        <p:grpSpPr>
          <a:xfrm rot="9537917">
            <a:off x="-1498571" y="-1023973"/>
            <a:ext cx="5169824" cy="9037955"/>
            <a:chOff x="0" y="0"/>
            <a:chExt cx="324711" cy="3465915"/>
          </a:xfrm>
          <a:solidFill>
            <a:schemeClr val="bg1">
              <a:lumMod val="95000"/>
            </a:schemeClr>
          </a:solidFill>
        </p:grpSpPr>
        <p:sp>
          <p:nvSpPr>
            <p:cNvPr id="3" name="Freeform 23">
              <a:extLst>
                <a:ext uri="{FF2B5EF4-FFF2-40B4-BE49-F238E27FC236}">
                  <a16:creationId xmlns:a16="http://schemas.microsoft.com/office/drawing/2014/main" xmlns="" id="{7E82BC24-31FC-9AE4-BDC9-78FF5D628FCC}"/>
                </a:ext>
              </a:extLst>
            </p:cNvPr>
            <p:cNvSpPr/>
            <p:nvPr/>
          </p:nvSpPr>
          <p:spPr>
            <a:xfrm>
              <a:off x="0" y="0"/>
              <a:ext cx="324711" cy="3465915"/>
            </a:xfrm>
            <a:custGeom>
              <a:avLst/>
              <a:gdLst/>
              <a:ahLst/>
              <a:cxnLst/>
              <a:rect l="l" t="t" r="r" b="b"/>
              <a:pathLst>
                <a:path w="324711" h="3465915">
                  <a:moveTo>
                    <a:pt x="0" y="0"/>
                  </a:moveTo>
                  <a:lnTo>
                    <a:pt x="324711" y="0"/>
                  </a:lnTo>
                  <a:lnTo>
                    <a:pt x="324711" y="3465915"/>
                  </a:lnTo>
                  <a:lnTo>
                    <a:pt x="0" y="3465915"/>
                  </a:lnTo>
                  <a:close/>
                </a:path>
              </a:pathLst>
            </a:custGeom>
            <a:grpFill/>
          </p:spPr>
        </p:sp>
        <p:sp>
          <p:nvSpPr>
            <p:cNvPr id="4" name="TextBox 24">
              <a:extLst>
                <a:ext uri="{FF2B5EF4-FFF2-40B4-BE49-F238E27FC236}">
                  <a16:creationId xmlns:a16="http://schemas.microsoft.com/office/drawing/2014/main" xmlns="" id="{FFBDABAA-320F-6127-0DA2-D93B44A5C829}"/>
                </a:ext>
              </a:extLst>
            </p:cNvPr>
            <p:cNvSpPr txBox="1"/>
            <p:nvPr/>
          </p:nvSpPr>
          <p:spPr>
            <a:xfrm>
              <a:off x="0" y="-38100"/>
              <a:ext cx="324711" cy="3504015"/>
            </a:xfrm>
            <a:prstGeom prst="rect">
              <a:avLst/>
            </a:prstGeom>
            <a:solidFill>
              <a:schemeClr val="bg1">
                <a:lumMod val="95000"/>
              </a:schemeClr>
            </a:solidFill>
          </p:spPr>
          <p:txBody>
            <a:bodyPr lIns="50800" tIns="50800" rIns="50800" bIns="50800" rtlCol="0" anchor="ctr"/>
            <a:lstStyle/>
            <a:p>
              <a:pPr algn="ctr">
                <a:lnSpc>
                  <a:spcPts val="2660"/>
                </a:lnSpc>
                <a:spcBef>
                  <a:spcPct val="0"/>
                </a:spcBef>
              </a:pPr>
              <a:endParaRPr dirty="0"/>
            </a:p>
          </p:txBody>
        </p:sp>
      </p:grpSp>
      <p:sp>
        <p:nvSpPr>
          <p:cNvPr id="5" name="矩形 4">
            <a:extLst>
              <a:ext uri="{FF2B5EF4-FFF2-40B4-BE49-F238E27FC236}">
                <a16:creationId xmlns:a16="http://schemas.microsoft.com/office/drawing/2014/main" xmlns="" id="{83992395-4B9B-CC57-6E81-7408D4ECD58B}"/>
              </a:ext>
            </a:extLst>
          </p:cNvPr>
          <p:cNvSpPr/>
          <p:nvPr userDrawn="1"/>
        </p:nvSpPr>
        <p:spPr>
          <a:xfrm>
            <a:off x="407368" y="476672"/>
            <a:ext cx="216024" cy="108012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a:extLst>
              <a:ext uri="{FF2B5EF4-FFF2-40B4-BE49-F238E27FC236}">
                <a16:creationId xmlns:a16="http://schemas.microsoft.com/office/drawing/2014/main" xmlns="" id="{8BE069A3-0FBE-CD14-0164-BD1CA02388BA}"/>
              </a:ext>
            </a:extLst>
          </p:cNvPr>
          <p:cNvSpPr/>
          <p:nvPr userDrawn="1"/>
        </p:nvSpPr>
        <p:spPr>
          <a:xfrm>
            <a:off x="1" y="0"/>
            <a:ext cx="12192000" cy="79123"/>
          </a:xfrm>
          <a:prstGeom prst="rect">
            <a:avLst/>
          </a:prstGeom>
          <a:solidFill>
            <a:srgbClr val="15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xmlns="" id="{4DB9F015-39AC-AB99-DE84-BCC1AB8B1149}"/>
              </a:ext>
            </a:extLst>
          </p:cNvPr>
          <p:cNvSpPr/>
          <p:nvPr userDrawn="1"/>
        </p:nvSpPr>
        <p:spPr>
          <a:xfrm>
            <a:off x="1" y="6778877"/>
            <a:ext cx="12192000" cy="79123"/>
          </a:xfrm>
          <a:prstGeom prst="rect">
            <a:avLst/>
          </a:prstGeom>
          <a:solidFill>
            <a:srgbClr val="15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群組 20">
            <a:extLst>
              <a:ext uri="{FF2B5EF4-FFF2-40B4-BE49-F238E27FC236}">
                <a16:creationId xmlns:a16="http://schemas.microsoft.com/office/drawing/2014/main" xmlns="" id="{CC48A2E7-E750-B71B-4704-B768136C6586}"/>
              </a:ext>
            </a:extLst>
          </p:cNvPr>
          <p:cNvGrpSpPr/>
          <p:nvPr userDrawn="1"/>
        </p:nvGrpSpPr>
        <p:grpSpPr>
          <a:xfrm>
            <a:off x="10704512" y="260648"/>
            <a:ext cx="1250315" cy="266700"/>
            <a:chOff x="390" y="612"/>
            <a:chExt cx="1969" cy="420"/>
          </a:xfrm>
          <a:solidFill>
            <a:schemeClr val="tx2">
              <a:lumMod val="75000"/>
            </a:schemeClr>
          </a:solidFill>
        </p:grpSpPr>
        <p:sp>
          <p:nvSpPr>
            <p:cNvPr id="22" name="橢圓 21">
              <a:extLst>
                <a:ext uri="{FF2B5EF4-FFF2-40B4-BE49-F238E27FC236}">
                  <a16:creationId xmlns:a16="http://schemas.microsoft.com/office/drawing/2014/main" xmlns="" id="{8A537BDD-EAF6-4AE1-BABF-42BEF1446BDA}"/>
                </a:ext>
              </a:extLst>
            </p:cNvPr>
            <p:cNvSpPr/>
            <p:nvPr/>
          </p:nvSpPr>
          <p:spPr>
            <a:xfrm>
              <a:off x="390" y="612"/>
              <a:ext cx="420" cy="4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xmlns="" id="{7AE12AC5-DEF7-78D1-FEB7-62A9A3FFC5A8}"/>
                </a:ext>
              </a:extLst>
            </p:cNvPr>
            <p:cNvSpPr/>
            <p:nvPr/>
          </p:nvSpPr>
          <p:spPr>
            <a:xfrm>
              <a:off x="1171" y="612"/>
              <a:ext cx="420" cy="4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xmlns="" id="{BF6FBE92-33FE-E868-62AF-CB31C66038C5}"/>
                </a:ext>
              </a:extLst>
            </p:cNvPr>
            <p:cNvSpPr/>
            <p:nvPr/>
          </p:nvSpPr>
          <p:spPr>
            <a:xfrm>
              <a:off x="1939" y="612"/>
              <a:ext cx="420" cy="4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xmlns="" val="3261795949"/>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9.png"/><Relationship Id="rId1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3.svg"/><Relationship Id="rId17" Type="http://schemas.openxmlformats.org/officeDocument/2006/relationships/image" Target="../media/image11.png"/><Relationship Id="rId2" Type="http://schemas.openxmlformats.org/officeDocument/2006/relationships/notesSlide" Target="../notesSlides/notesSlide4.xml"/><Relationship Id="rId16" Type="http://schemas.openxmlformats.org/officeDocument/2006/relationships/image" Target="../media/image17.svg"/><Relationship Id="rId1" Type="http://schemas.openxmlformats.org/officeDocument/2006/relationships/slideLayout" Target="../slideLayouts/slideLayout3.xml"/><Relationship Id="rId6" Type="http://schemas.openxmlformats.org/officeDocument/2006/relationships/image" Target="../media/image7.svg"/><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image" Target="../media/image10.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7.png"/><Relationship Id="rId14" Type="http://schemas.openxmlformats.org/officeDocument/2006/relationships/image" Target="../media/image15.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4.sv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0"/>
          </a:schemeClr>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BE8EB972-1042-299B-D6E1-2BC863F02D42}"/>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p:blipFill>
        <p:spPr>
          <a:xfrm>
            <a:off x="0" y="8012"/>
            <a:ext cx="12192000" cy="6858000"/>
          </a:xfrm>
          <a:prstGeom prst="rect">
            <a:avLst/>
          </a:prstGeom>
          <a:solidFill>
            <a:schemeClr val="bg1">
              <a:alpha val="0"/>
            </a:schemeClr>
          </a:solidFill>
        </p:spPr>
      </p:pic>
      <p:pic>
        <p:nvPicPr>
          <p:cNvPr id="4" name="圖片 3">
            <a:extLst>
              <a:ext uri="{FF2B5EF4-FFF2-40B4-BE49-F238E27FC236}">
                <a16:creationId xmlns:a16="http://schemas.microsoft.com/office/drawing/2014/main" xmlns="" id="{1B2752EF-03CD-470B-86F4-CD82FD05D8FF}"/>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3">
            <a:extLst>
              <a:ext uri="{FF2B5EF4-FFF2-40B4-BE49-F238E27FC236}">
                <a16:creationId xmlns:a16="http://schemas.microsoft.com/office/drawing/2014/main" xmlns="" id="{780042AB-78DE-EABA-0152-12ED17249B97}"/>
              </a:ext>
            </a:extLst>
          </p:cNvPr>
          <p:cNvSpPr txBox="1">
            <a:spLocks/>
          </p:cNvSpPr>
          <p:nvPr/>
        </p:nvSpPr>
        <p:spPr>
          <a:xfrm>
            <a:off x="191344" y="4293096"/>
            <a:ext cx="10515600" cy="93503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4800" dirty="0">
                <a:solidFill>
                  <a:schemeClr val="bg1"/>
                </a:solidFill>
                <a:latin typeface="獅尾圓體-Black" panose="020B0500000000000000" pitchFamily="34" charset="-120"/>
                <a:ea typeface="獅尾圓體-Black" panose="020B0500000000000000" pitchFamily="34" charset="-120"/>
              </a:rPr>
              <a:t>資安稽核的法源依據與相關標準</a:t>
            </a:r>
          </a:p>
        </p:txBody>
      </p:sp>
      <p:sp>
        <p:nvSpPr>
          <p:cNvPr id="3" name="文字方塊 2">
            <a:extLst>
              <a:ext uri="{FF2B5EF4-FFF2-40B4-BE49-F238E27FC236}">
                <a16:creationId xmlns:a16="http://schemas.microsoft.com/office/drawing/2014/main" xmlns="" id="{44958DA8-A89D-13AD-E294-D14B2FEE1FF3}"/>
              </a:ext>
            </a:extLst>
          </p:cNvPr>
          <p:cNvSpPr txBox="1"/>
          <p:nvPr/>
        </p:nvSpPr>
        <p:spPr>
          <a:xfrm>
            <a:off x="191344" y="3140968"/>
            <a:ext cx="4104456" cy="1107996"/>
          </a:xfrm>
          <a:prstGeom prst="rect">
            <a:avLst/>
          </a:prstGeom>
          <a:noFill/>
        </p:spPr>
        <p:txBody>
          <a:bodyPr wrap="square" rtlCol="0">
            <a:spAutoFit/>
          </a:bodyPr>
          <a:lstStyle/>
          <a:p>
            <a:r>
              <a:rPr lang="zh-TW" altLang="en-US" sz="6600" dirty="0">
                <a:solidFill>
                  <a:schemeClr val="bg1"/>
                </a:solidFill>
                <a:latin typeface="獅尾圓體-Black" panose="020B0500000000000000" pitchFamily="34" charset="-120"/>
                <a:ea typeface="獅尾圓體-Black" panose="020B0500000000000000" pitchFamily="34" charset="-120"/>
              </a:rPr>
              <a:t>第二章</a:t>
            </a:r>
            <a:endParaRPr lang="zh-TW" altLang="en-US" sz="66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xmlns="" id="{213275F4-7443-12FA-E2D6-CCFDA2186397}"/>
              </a:ext>
            </a:extLst>
          </p:cNvPr>
          <p:cNvSpPr txBox="1">
            <a:spLocks/>
          </p:cNvSpPr>
          <p:nvPr/>
        </p:nvSpPr>
        <p:spPr>
          <a:xfrm>
            <a:off x="1703512" y="4005064"/>
            <a:ext cx="10081120" cy="9361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TW" sz="4800" dirty="0">
                <a:solidFill>
                  <a:schemeClr val="tx2"/>
                </a:solidFill>
                <a:latin typeface="獅尾圓體-Black" panose="020B0500000000000000" pitchFamily="34" charset="-120"/>
                <a:ea typeface="獅尾圓體-Black" panose="020B0500000000000000" pitchFamily="34" charset="-120"/>
              </a:rPr>
              <a:t>2-1</a:t>
            </a:r>
            <a:r>
              <a:rPr lang="zh-TW" altLang="en-US" sz="4800" dirty="0">
                <a:solidFill>
                  <a:schemeClr val="tx2"/>
                </a:solidFill>
                <a:latin typeface="獅尾圓體-Black" panose="020B0500000000000000" pitchFamily="34" charset="-120"/>
                <a:ea typeface="獅尾圓體-Black" panose="020B0500000000000000" pitchFamily="34" charset="-120"/>
              </a:rPr>
              <a:t>、資安稽核法源依據與相關標準</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0C94B00C-A323-BEC7-DE20-CFA080F2483A}"/>
              </a:ext>
            </a:extLst>
          </p:cNvPr>
          <p:cNvSpPr/>
          <p:nvPr/>
        </p:nvSpPr>
        <p:spPr>
          <a:xfrm>
            <a:off x="767408" y="5981960"/>
            <a:ext cx="11089232" cy="64807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xmlns="" id="{57986A59-F860-7B8F-89C5-E33082DAEEED}"/>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資安稽核的法源依據與相關標準</a:t>
            </a:r>
          </a:p>
        </p:txBody>
      </p:sp>
      <p:sp>
        <p:nvSpPr>
          <p:cNvPr id="10" name="矩形 9">
            <a:extLst>
              <a:ext uri="{FF2B5EF4-FFF2-40B4-BE49-F238E27FC236}">
                <a16:creationId xmlns:a16="http://schemas.microsoft.com/office/drawing/2014/main" xmlns="" id="{18ABFDB9-9C35-7626-6D20-C5B6609734E1}"/>
              </a:ext>
            </a:extLst>
          </p:cNvPr>
          <p:cNvSpPr/>
          <p:nvPr/>
        </p:nvSpPr>
        <p:spPr>
          <a:xfrm>
            <a:off x="767408" y="6017023"/>
            <a:ext cx="10369152" cy="605294"/>
          </a:xfrm>
          <a:prstGeom prst="rect">
            <a:avLst/>
          </a:prstGeom>
        </p:spPr>
        <p:txBody>
          <a:bodyPr wrap="square" anchor="ctr">
            <a:spAutoFit/>
          </a:bodyPr>
          <a:lstStyle/>
          <a:p>
            <a:pPr algn="just">
              <a:lnSpc>
                <a:spcPts val="1500"/>
              </a:lnSpc>
              <a:spcBef>
                <a:spcPts val="1000"/>
              </a:spcBef>
            </a:pPr>
            <a:r>
              <a:rPr lang="zh-TW" altLang="en-US" dirty="0">
                <a:solidFill>
                  <a:schemeClr val="bg1"/>
                </a:solidFill>
                <a:latin typeface="獅尾圓體-Medium" panose="020B0500000000000000" pitchFamily="34" charset="-120"/>
                <a:ea typeface="獅尾圓體-Medium" panose="020B0500000000000000" pitchFamily="34" charset="-120"/>
              </a:rPr>
              <a:t>資料來源：</a:t>
            </a:r>
            <a:r>
              <a:rPr lang="en-US" altLang="zh-TW" dirty="0">
                <a:solidFill>
                  <a:schemeClr val="bg1"/>
                </a:solidFill>
                <a:latin typeface="獅尾圓體-Medium" panose="020B0500000000000000" pitchFamily="34" charset="-120"/>
                <a:ea typeface="獅尾圓體-Medium" panose="020B0500000000000000" pitchFamily="34" charset="-120"/>
              </a:rPr>
              <a:t>113</a:t>
            </a:r>
            <a:r>
              <a:rPr lang="zh-TW" altLang="en-US" dirty="0">
                <a:solidFill>
                  <a:schemeClr val="bg1"/>
                </a:solidFill>
                <a:latin typeface="獅尾圓體-Medium" panose="020B0500000000000000" pitchFamily="34" charset="-120"/>
                <a:ea typeface="獅尾圓體-Medium" panose="020B0500000000000000" pitchFamily="34" charset="-120"/>
              </a:rPr>
              <a:t> 年資通安全稽核計畫</a:t>
            </a:r>
            <a:endParaRPr lang="en-US" altLang="zh-TW" dirty="0">
              <a:solidFill>
                <a:schemeClr val="bg1"/>
              </a:solidFill>
              <a:latin typeface="獅尾圓體-Medium" panose="020B0500000000000000" pitchFamily="34" charset="-120"/>
              <a:ea typeface="獅尾圓體-Medium" panose="020B0500000000000000" pitchFamily="34" charset="-120"/>
            </a:endParaRPr>
          </a:p>
          <a:p>
            <a:pPr indent="1152000" algn="just">
              <a:lnSpc>
                <a:spcPts val="1500"/>
              </a:lnSpc>
              <a:spcBef>
                <a:spcPts val="1000"/>
              </a:spcBef>
            </a:pPr>
            <a:r>
              <a:rPr lang="en-US" altLang="zh-TW" dirty="0">
                <a:solidFill>
                  <a:schemeClr val="bg1"/>
                </a:solidFill>
                <a:latin typeface="獅尾圓體-Medium" panose="020B0500000000000000" pitchFamily="34" charset="-120"/>
                <a:ea typeface="獅尾圓體-Medium" panose="020B0500000000000000" pitchFamily="34" charset="-120"/>
              </a:rPr>
              <a:t>https://moda.gov.tw/ACS/operations/drill-and-audit/652</a:t>
            </a:r>
          </a:p>
        </p:txBody>
      </p:sp>
      <p:sp>
        <p:nvSpPr>
          <p:cNvPr id="4" name="矩形 3"/>
          <p:cNvSpPr/>
          <p:nvPr/>
        </p:nvSpPr>
        <p:spPr>
          <a:xfrm>
            <a:off x="479376" y="1451717"/>
            <a:ext cx="11551803" cy="2621230"/>
          </a:xfrm>
          <a:prstGeom prst="rect">
            <a:avLst/>
          </a:prstGeom>
        </p:spPr>
        <p:txBody>
          <a:bodyPr wrap="square">
            <a:spAutoFit/>
          </a:bodyPr>
          <a:lstStyle/>
          <a:p>
            <a:pPr marL="457200" indent="-457200">
              <a:lnSpc>
                <a:spcPct val="130000"/>
              </a:lnSpc>
              <a:spcBef>
                <a:spcPts val="500"/>
              </a:spcBef>
              <a:buFont typeface="Wingdings"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資通安全管理法：立法精神（第 </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1 </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條）</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lvl="1" indent="-457200">
              <a:lnSpc>
                <a:spcPct val="130000"/>
              </a:lnSpc>
              <a:spcBef>
                <a:spcPts val="500"/>
              </a:spcBef>
              <a:buFont typeface="Wingdings" panose="05000000000000000000" pitchFamily="2" charset="2"/>
              <a:buChar char="Ø"/>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為積極推動國家資通安全政策，加速建構國家資通安全環境，以保障國家安全，維護社會公共利益，特制定本法。</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457200" indent="-457200">
              <a:lnSpc>
                <a:spcPct val="130000"/>
              </a:lnSpc>
              <a:spcBef>
                <a:spcPts val="500"/>
              </a:spcBef>
              <a:buFont typeface="Wingdings"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資通安全管理法適用對象：以對人民生活、經濟活動及公眾或國家安全有重大</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影響者為納管對象（包括公務機關與特定非公務機關）。</a:t>
            </a:r>
          </a:p>
        </p:txBody>
      </p:sp>
      <p:grpSp>
        <p:nvGrpSpPr>
          <p:cNvPr id="15" name="群組 14"/>
          <p:cNvGrpSpPr/>
          <p:nvPr/>
        </p:nvGrpSpPr>
        <p:grpSpPr>
          <a:xfrm>
            <a:off x="838200" y="4149080"/>
            <a:ext cx="5184576" cy="1623517"/>
            <a:chOff x="767408" y="4077072"/>
            <a:chExt cx="5184576" cy="1623517"/>
          </a:xfrm>
        </p:grpSpPr>
        <p:sp>
          <p:nvSpPr>
            <p:cNvPr id="5" name="矩形 4"/>
            <p:cNvSpPr/>
            <p:nvPr/>
          </p:nvSpPr>
          <p:spPr>
            <a:xfrm>
              <a:off x="839416" y="4556686"/>
              <a:ext cx="5040560" cy="1143903"/>
            </a:xfrm>
            <a:prstGeom prst="rect">
              <a:avLst/>
            </a:prstGeom>
          </p:spPr>
          <p:txBody>
            <a:bodyPr wrap="square">
              <a:spAutoFit/>
            </a:bodyPr>
            <a:lstStyle/>
            <a:p>
              <a:pPr marL="446400" indent="-176213">
                <a:spcBef>
                  <a:spcPts val="1000"/>
                </a:spcBef>
                <a:buFont typeface="Arial" pitchFamily="34" charset="0"/>
                <a:buChar char="•"/>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指依法行使公權力之中央、地方機關（構）或公法人。</a:t>
              </a:r>
              <a:endPar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446400" indent="-176213">
                <a:spcBef>
                  <a:spcPts val="1000"/>
                </a:spcBef>
                <a:buFont typeface="Arial" pitchFamily="34" charset="0"/>
                <a:buChar char="•"/>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不包括軍事機關及情報機關。</a:t>
              </a:r>
            </a:p>
          </p:txBody>
        </p:sp>
        <p:sp>
          <p:nvSpPr>
            <p:cNvPr id="9" name="圓角矩形 8"/>
            <p:cNvSpPr/>
            <p:nvPr/>
          </p:nvSpPr>
          <p:spPr>
            <a:xfrm>
              <a:off x="767408" y="4404445"/>
              <a:ext cx="5184576" cy="12961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998934" y="4077072"/>
              <a:ext cx="1456849" cy="432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wrap="none" anchor="ctr">
              <a:spAutoFit/>
            </a:bodyPr>
            <a:lstStyle/>
            <a:p>
              <a:r>
                <a:rPr lang="zh-TW" altLang="en-US" sz="2400" dirty="0">
                  <a:solidFill>
                    <a:schemeClr val="bg1"/>
                  </a:solidFill>
                  <a:latin typeface="獅尾圓體-Medium" panose="020B0500000000000000" pitchFamily="34" charset="-120"/>
                  <a:ea typeface="獅尾圓體-Medium" panose="020B0500000000000000" pitchFamily="34" charset="-120"/>
                </a:rPr>
                <a:t>公務機關</a:t>
              </a:r>
              <a:endParaRPr lang="en-US" altLang="zh-TW" sz="2400" dirty="0">
                <a:solidFill>
                  <a:schemeClr val="bg1"/>
                </a:solidFill>
                <a:latin typeface="獅尾圓體-Medium" panose="020B0500000000000000" pitchFamily="34" charset="-120"/>
                <a:ea typeface="獅尾圓體-Medium" panose="020B0500000000000000" pitchFamily="34" charset="-120"/>
              </a:endParaRPr>
            </a:p>
          </p:txBody>
        </p:sp>
      </p:grpSp>
      <p:grpSp>
        <p:nvGrpSpPr>
          <p:cNvPr id="16" name="群組 15"/>
          <p:cNvGrpSpPr/>
          <p:nvPr/>
        </p:nvGrpSpPr>
        <p:grpSpPr>
          <a:xfrm>
            <a:off x="6382816" y="4149080"/>
            <a:ext cx="5185792" cy="1623373"/>
            <a:chOff x="6312024" y="4077072"/>
            <a:chExt cx="5185792" cy="1623373"/>
          </a:xfrm>
        </p:grpSpPr>
        <p:sp>
          <p:nvSpPr>
            <p:cNvPr id="13" name="圓角矩形 12"/>
            <p:cNvSpPr/>
            <p:nvPr/>
          </p:nvSpPr>
          <p:spPr>
            <a:xfrm>
              <a:off x="6312024" y="4404445"/>
              <a:ext cx="5184000" cy="129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6601272" y="4556686"/>
              <a:ext cx="4896544" cy="707886"/>
            </a:xfrm>
            <a:prstGeom prst="rect">
              <a:avLst/>
            </a:prstGeom>
          </p:spPr>
          <p:txBody>
            <a:bodyPr wrap="square">
              <a:spAutoFit/>
            </a:bodyPr>
            <a:lstStyle/>
            <a:p>
              <a:pPr marL="354013" indent="-265113">
                <a:spcBef>
                  <a:spcPts val="1000"/>
                </a:spcBef>
                <a:buFont typeface="Arial" pitchFamily="34" charset="0"/>
                <a:buChar char="•"/>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指關鍵基礎設施提供者、公營事業及政府捐助之財團法人</a:t>
              </a:r>
            </a:p>
          </p:txBody>
        </p:sp>
        <p:sp>
          <p:nvSpPr>
            <p:cNvPr id="12" name="圓角矩形 11"/>
            <p:cNvSpPr/>
            <p:nvPr/>
          </p:nvSpPr>
          <p:spPr>
            <a:xfrm>
              <a:off x="6595411" y="4077072"/>
              <a:ext cx="2384346" cy="432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none" anchor="ctr">
              <a:spAutoFit/>
            </a:bodyPr>
            <a:lstStyle/>
            <a:p>
              <a:r>
                <a:rPr lang="zh-TW" altLang="en-US" sz="2400" dirty="0">
                  <a:solidFill>
                    <a:schemeClr val="bg1"/>
                  </a:solidFill>
                  <a:latin typeface="獅尾圓體-Medium" panose="020B0500000000000000" pitchFamily="34" charset="-120"/>
                  <a:ea typeface="獅尾圓體-Medium" panose="020B0500000000000000" pitchFamily="34" charset="-120"/>
                </a:rPr>
                <a:t>特定非公務機關</a:t>
              </a:r>
            </a:p>
          </p:txBody>
        </p:sp>
      </p:grpSp>
    </p:spTree>
    <p:extLst>
      <p:ext uri="{BB962C8B-B14F-4D97-AF65-F5344CB8AC3E}">
        <p14:creationId xmlns:p14="http://schemas.microsoft.com/office/powerpoint/2010/main" xmlns="" val="2801172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3392" y="1489575"/>
            <a:ext cx="11089232" cy="461665"/>
          </a:xfrm>
          <a:prstGeom prst="rect">
            <a:avLst/>
          </a:prstGeom>
        </p:spPr>
        <p:txBody>
          <a:bodyPr wrap="square">
            <a:spAutoFit/>
          </a:bodyPr>
          <a:lstStyle/>
          <a:p>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特定非公務機關：指關鍵基礎設施提供者、公營事業及政府捐助之財團法人。</a:t>
            </a:r>
          </a:p>
        </p:txBody>
      </p:sp>
      <p:sp>
        <p:nvSpPr>
          <p:cNvPr id="5" name="矩形 4"/>
          <p:cNvSpPr/>
          <p:nvPr/>
        </p:nvSpPr>
        <p:spPr>
          <a:xfrm>
            <a:off x="407368" y="4797152"/>
            <a:ext cx="6096000" cy="369332"/>
          </a:xfrm>
          <a:prstGeom prst="rect">
            <a:avLst/>
          </a:prstGeom>
        </p:spPr>
        <p:txBody>
          <a:bodyPr>
            <a:spAutoFit/>
          </a:bodyPr>
          <a:lstStyle/>
          <a:p>
            <a:endParaRPr lang="zh-TW" altLang="en-US" dirty="0"/>
          </a:p>
        </p:txBody>
      </p:sp>
      <p:sp>
        <p:nvSpPr>
          <p:cNvPr id="7" name="圓角矩形 6"/>
          <p:cNvSpPr/>
          <p:nvPr/>
        </p:nvSpPr>
        <p:spPr>
          <a:xfrm>
            <a:off x="337693" y="2442047"/>
            <a:ext cx="5472608" cy="1616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000" dirty="0">
                <a:solidFill>
                  <a:schemeClr val="bg1"/>
                </a:solidFill>
                <a:latin typeface="獅尾圓體-Medium" panose="020B0500000000000000" pitchFamily="34" charset="-120"/>
                <a:ea typeface="獅尾圓體-Medium" panose="020B0500000000000000" pitchFamily="34" charset="-120"/>
              </a:rPr>
              <a:t>關鍵基礎設施：指實體或虛擬資產、系統或</a:t>
            </a:r>
            <a:r>
              <a:rPr lang="en-US" altLang="zh-TW" sz="2000" dirty="0">
                <a:solidFill>
                  <a:schemeClr val="bg1"/>
                </a:solidFill>
                <a:latin typeface="獅尾圓體-Medium" panose="020B0500000000000000" pitchFamily="34" charset="-120"/>
                <a:ea typeface="獅尾圓體-Medium" panose="020B0500000000000000" pitchFamily="34" charset="-120"/>
              </a:rPr>
              <a:t/>
            </a:r>
            <a:br>
              <a:rPr lang="en-US" altLang="zh-TW" sz="2000" dirty="0">
                <a:solidFill>
                  <a:schemeClr val="bg1"/>
                </a:solidFill>
                <a:latin typeface="獅尾圓體-Medium" panose="020B0500000000000000" pitchFamily="34" charset="-120"/>
                <a:ea typeface="獅尾圓體-Medium" panose="020B0500000000000000" pitchFamily="34" charset="-120"/>
              </a:rPr>
            </a:br>
            <a:r>
              <a:rPr lang="zh-TW" altLang="en-US" sz="2000" dirty="0">
                <a:solidFill>
                  <a:schemeClr val="bg1"/>
                </a:solidFill>
                <a:latin typeface="獅尾圓體-Medium" panose="020B0500000000000000" pitchFamily="34" charset="-120"/>
                <a:ea typeface="獅尾圓體-Medium" panose="020B0500000000000000" pitchFamily="34" charset="-120"/>
              </a:rPr>
              <a:t>網路，其功能一旦停止運作或效能降低，對</a:t>
            </a:r>
            <a:r>
              <a:rPr lang="en-US" altLang="zh-TW" sz="2000" dirty="0">
                <a:solidFill>
                  <a:schemeClr val="bg1"/>
                </a:solidFill>
                <a:latin typeface="獅尾圓體-Medium" panose="020B0500000000000000" pitchFamily="34" charset="-120"/>
                <a:ea typeface="獅尾圓體-Medium" panose="020B0500000000000000" pitchFamily="34" charset="-120"/>
              </a:rPr>
              <a:t/>
            </a:r>
            <a:br>
              <a:rPr lang="en-US" altLang="zh-TW" sz="2000" dirty="0">
                <a:solidFill>
                  <a:schemeClr val="bg1"/>
                </a:solidFill>
                <a:latin typeface="獅尾圓體-Medium" panose="020B0500000000000000" pitchFamily="34" charset="-120"/>
                <a:ea typeface="獅尾圓體-Medium" panose="020B0500000000000000" pitchFamily="34" charset="-120"/>
              </a:rPr>
            </a:br>
            <a:r>
              <a:rPr lang="zh-TW" altLang="en-US" sz="2000" dirty="0">
                <a:solidFill>
                  <a:schemeClr val="bg1"/>
                </a:solidFill>
                <a:latin typeface="獅尾圓體-Medium" panose="020B0500000000000000" pitchFamily="34" charset="-120"/>
                <a:ea typeface="獅尾圓體-Medium" panose="020B0500000000000000" pitchFamily="34" charset="-120"/>
              </a:rPr>
              <a:t>國家安全、社會公共利益、國民生活或經濟</a:t>
            </a:r>
            <a:r>
              <a:rPr lang="en-US" altLang="zh-TW" sz="2000" dirty="0">
                <a:solidFill>
                  <a:schemeClr val="bg1"/>
                </a:solidFill>
                <a:latin typeface="獅尾圓體-Medium" panose="020B0500000000000000" pitchFamily="34" charset="-120"/>
                <a:ea typeface="獅尾圓體-Medium" panose="020B0500000000000000" pitchFamily="34" charset="-120"/>
              </a:rPr>
              <a:t/>
            </a:r>
            <a:br>
              <a:rPr lang="en-US" altLang="zh-TW" sz="2000" dirty="0">
                <a:solidFill>
                  <a:schemeClr val="bg1"/>
                </a:solidFill>
                <a:latin typeface="獅尾圓體-Medium" panose="020B0500000000000000" pitchFamily="34" charset="-120"/>
                <a:ea typeface="獅尾圓體-Medium" panose="020B0500000000000000" pitchFamily="34" charset="-120"/>
              </a:rPr>
            </a:br>
            <a:r>
              <a:rPr lang="zh-TW" altLang="en-US" sz="2000" dirty="0">
                <a:solidFill>
                  <a:schemeClr val="bg1"/>
                </a:solidFill>
                <a:latin typeface="獅尾圓體-Medium" panose="020B0500000000000000" pitchFamily="34" charset="-120"/>
                <a:ea typeface="獅尾圓體-Medium" panose="020B0500000000000000" pitchFamily="34" charset="-120"/>
              </a:rPr>
              <a:t>活動有重大影響之虞，經主管機關定期檢視並公告之領域。</a:t>
            </a:r>
          </a:p>
        </p:txBody>
      </p:sp>
      <p:sp>
        <p:nvSpPr>
          <p:cNvPr id="8" name="圓角矩形 7"/>
          <p:cNvSpPr/>
          <p:nvPr/>
        </p:nvSpPr>
        <p:spPr>
          <a:xfrm>
            <a:off x="337632" y="4554416"/>
            <a:ext cx="5470336"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000" dirty="0">
                <a:solidFill>
                  <a:schemeClr val="bg1"/>
                </a:solidFill>
                <a:latin typeface="獅尾圓體-Medium" panose="020B0500000000000000" pitchFamily="34" charset="-120"/>
                <a:ea typeface="獅尾圓體-Medium" panose="020B0500000000000000" pitchFamily="34" charset="-120"/>
              </a:rPr>
              <a:t>關鍵基礎設施提供者：指維運或提供關鍵基礎設施之全部或一部分，經中央目的事業主管機關指定，並報主管機關核定者。</a:t>
            </a:r>
          </a:p>
        </p:txBody>
      </p:sp>
      <p:sp>
        <p:nvSpPr>
          <p:cNvPr id="9" name="標題 1">
            <a:extLst>
              <a:ext uri="{FF2B5EF4-FFF2-40B4-BE49-F238E27FC236}">
                <a16:creationId xmlns:a16="http://schemas.microsoft.com/office/drawing/2014/main" xmlns="" id="{57986A59-F860-7B8F-89C5-E33082DAEEED}"/>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特定非公務機關</a:t>
            </a:r>
          </a:p>
        </p:txBody>
      </p:sp>
      <p:grpSp>
        <p:nvGrpSpPr>
          <p:cNvPr id="27" name="群組 26">
            <a:extLst>
              <a:ext uri="{FF2B5EF4-FFF2-40B4-BE49-F238E27FC236}">
                <a16:creationId xmlns:a16="http://schemas.microsoft.com/office/drawing/2014/main" xmlns="" id="{38F32117-7CA6-5211-2318-FA437690B57C}"/>
              </a:ext>
            </a:extLst>
          </p:cNvPr>
          <p:cNvGrpSpPr/>
          <p:nvPr/>
        </p:nvGrpSpPr>
        <p:grpSpPr>
          <a:xfrm>
            <a:off x="6023992" y="2267580"/>
            <a:ext cx="5976664" cy="4041740"/>
            <a:chOff x="6096000" y="2132856"/>
            <a:chExt cx="5976664" cy="4041740"/>
          </a:xfrm>
        </p:grpSpPr>
        <p:sp>
          <p:nvSpPr>
            <p:cNvPr id="12" name="文字方塊 11"/>
            <p:cNvSpPr txBox="1"/>
            <p:nvPr/>
          </p:nvSpPr>
          <p:spPr>
            <a:xfrm>
              <a:off x="8688288" y="2132856"/>
              <a:ext cx="1107996" cy="369332"/>
            </a:xfrm>
            <a:prstGeom prst="rect">
              <a:avLst/>
            </a:prstGeom>
            <a:noFill/>
          </p:spPr>
          <p:txBody>
            <a:bodyPr wrap="none" rtlCol="0">
              <a:spAutoFit/>
            </a:bodyPr>
            <a:lstStyle/>
            <a:p>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通訊傳播</a:t>
              </a:r>
            </a:p>
          </p:txBody>
        </p:sp>
        <p:sp>
          <p:nvSpPr>
            <p:cNvPr id="13" name="文字方塊 12"/>
            <p:cNvSpPr txBox="1"/>
            <p:nvPr/>
          </p:nvSpPr>
          <p:spPr>
            <a:xfrm>
              <a:off x="10776520" y="2996952"/>
              <a:ext cx="646331" cy="369332"/>
            </a:xfrm>
            <a:prstGeom prst="rect">
              <a:avLst/>
            </a:prstGeom>
            <a:noFill/>
          </p:spPr>
          <p:txBody>
            <a:bodyPr wrap="none" rtlCol="0">
              <a:spAutoFit/>
            </a:bodyPr>
            <a:lstStyle/>
            <a:p>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交通</a:t>
              </a:r>
            </a:p>
          </p:txBody>
        </p:sp>
        <p:sp>
          <p:nvSpPr>
            <p:cNvPr id="14" name="文字方塊 13"/>
            <p:cNvSpPr txBox="1"/>
            <p:nvPr/>
          </p:nvSpPr>
          <p:spPr>
            <a:xfrm>
              <a:off x="10920536" y="3789040"/>
              <a:ext cx="1152128" cy="646331"/>
            </a:xfrm>
            <a:prstGeom prst="rect">
              <a:avLst/>
            </a:prstGeom>
            <a:noFill/>
          </p:spPr>
          <p:txBody>
            <a:bodyPr wrap="square" rtlCol="0">
              <a:spAutoFit/>
            </a:bodyPr>
            <a:lstStyle/>
            <a:p>
              <a:pPr algn="ct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緊急救援與醫院</a:t>
              </a:r>
            </a:p>
          </p:txBody>
        </p:sp>
        <p:sp>
          <p:nvSpPr>
            <p:cNvPr id="15" name="文字方塊 14"/>
            <p:cNvSpPr txBox="1"/>
            <p:nvPr/>
          </p:nvSpPr>
          <p:spPr>
            <a:xfrm>
              <a:off x="10632504" y="5085184"/>
              <a:ext cx="877163" cy="369332"/>
            </a:xfrm>
            <a:prstGeom prst="rect">
              <a:avLst/>
            </a:prstGeom>
            <a:noFill/>
          </p:spPr>
          <p:txBody>
            <a:bodyPr wrap="none" rtlCol="0">
              <a:spAutoFit/>
            </a:bodyPr>
            <a:lstStyle/>
            <a:p>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水資源</a:t>
              </a:r>
            </a:p>
          </p:txBody>
        </p:sp>
        <p:sp>
          <p:nvSpPr>
            <p:cNvPr id="16" name="文字方塊 15"/>
            <p:cNvSpPr txBox="1"/>
            <p:nvPr/>
          </p:nvSpPr>
          <p:spPr>
            <a:xfrm>
              <a:off x="8400256" y="5805264"/>
              <a:ext cx="1800493" cy="369332"/>
            </a:xfrm>
            <a:prstGeom prst="rect">
              <a:avLst/>
            </a:prstGeom>
            <a:noFill/>
          </p:spPr>
          <p:txBody>
            <a:bodyPr wrap="none" rtlCol="0">
              <a:spAutoFit/>
            </a:bodyPr>
            <a:lstStyle/>
            <a:p>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中央與地方政府</a:t>
              </a:r>
            </a:p>
          </p:txBody>
        </p:sp>
        <p:sp>
          <p:nvSpPr>
            <p:cNvPr id="17" name="文字方塊 16"/>
            <p:cNvSpPr txBox="1"/>
            <p:nvPr/>
          </p:nvSpPr>
          <p:spPr>
            <a:xfrm>
              <a:off x="6528048" y="5085184"/>
              <a:ext cx="1338828" cy="369332"/>
            </a:xfrm>
            <a:prstGeom prst="rect">
              <a:avLst/>
            </a:prstGeom>
            <a:noFill/>
          </p:spPr>
          <p:txBody>
            <a:bodyPr wrap="none" rtlCol="0">
              <a:spAutoFit/>
            </a:bodyPr>
            <a:lstStyle/>
            <a:p>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銀行與金融</a:t>
              </a:r>
            </a:p>
          </p:txBody>
        </p:sp>
        <p:sp>
          <p:nvSpPr>
            <p:cNvPr id="18" name="文字方塊 17"/>
            <p:cNvSpPr txBox="1"/>
            <p:nvPr/>
          </p:nvSpPr>
          <p:spPr>
            <a:xfrm>
              <a:off x="6096000" y="3933056"/>
              <a:ext cx="1338828" cy="369332"/>
            </a:xfrm>
            <a:prstGeom prst="rect">
              <a:avLst/>
            </a:prstGeom>
            <a:noFill/>
          </p:spPr>
          <p:txBody>
            <a:bodyPr wrap="none" rtlCol="0">
              <a:spAutoFit/>
            </a:bodyPr>
            <a:lstStyle/>
            <a:p>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高科技園區</a:t>
              </a:r>
            </a:p>
          </p:txBody>
        </p:sp>
        <p:sp>
          <p:nvSpPr>
            <p:cNvPr id="20" name="文字方塊 19"/>
            <p:cNvSpPr txBox="1"/>
            <p:nvPr/>
          </p:nvSpPr>
          <p:spPr>
            <a:xfrm>
              <a:off x="7176120" y="2996952"/>
              <a:ext cx="646331" cy="369332"/>
            </a:xfrm>
            <a:prstGeom prst="rect">
              <a:avLst/>
            </a:prstGeom>
            <a:noFill/>
          </p:spPr>
          <p:txBody>
            <a:bodyPr wrap="none" rtlCol="0">
              <a:spAutoFit/>
            </a:bodyPr>
            <a:lstStyle/>
            <a:p>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能源</a:t>
              </a:r>
            </a:p>
          </p:txBody>
        </p:sp>
        <p:sp>
          <p:nvSpPr>
            <p:cNvPr id="2" name="橢圓 1">
              <a:extLst>
                <a:ext uri="{FF2B5EF4-FFF2-40B4-BE49-F238E27FC236}">
                  <a16:creationId xmlns:a16="http://schemas.microsoft.com/office/drawing/2014/main" xmlns="" id="{93817123-8F5A-9D15-47CB-C2B089781521}"/>
                </a:ext>
              </a:extLst>
            </p:cNvPr>
            <p:cNvSpPr/>
            <p:nvPr/>
          </p:nvSpPr>
          <p:spPr>
            <a:xfrm>
              <a:off x="8760296" y="3501008"/>
              <a:ext cx="1080000" cy="1080000"/>
            </a:xfrm>
            <a:prstGeom prst="ellipse">
              <a:avLst/>
            </a:prstGeom>
            <a:solidFill>
              <a:schemeClr val="accent5">
                <a:lumMod val="75000"/>
              </a:schemeClr>
            </a:solidFill>
            <a:ln w="3810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獅尾圓體-Medium" panose="020B0500000000000000" pitchFamily="34" charset="-120"/>
                  <a:ea typeface="獅尾圓體-Medium" panose="020B0500000000000000" pitchFamily="34" charset="-120"/>
                </a:rPr>
                <a:t>CIP</a:t>
              </a:r>
              <a:endParaRPr lang="zh-TW" altLang="en-US" sz="2400" dirty="0">
                <a:latin typeface="獅尾圓體-Medium" panose="020B0500000000000000" pitchFamily="34" charset="-120"/>
                <a:ea typeface="獅尾圓體-Medium" panose="020B0500000000000000" pitchFamily="34" charset="-120"/>
              </a:endParaRPr>
            </a:p>
          </p:txBody>
        </p:sp>
        <p:sp>
          <p:nvSpPr>
            <p:cNvPr id="4" name="橢圓 3" descr="救護車">
              <a:extLst>
                <a:ext uri="{FF2B5EF4-FFF2-40B4-BE49-F238E27FC236}">
                  <a16:creationId xmlns:a16="http://schemas.microsoft.com/office/drawing/2014/main" xmlns="" id="{E72FE988-B356-4305-E899-EB8DF7A15AF0}"/>
                </a:ext>
              </a:extLst>
            </p:cNvPr>
            <p:cNvSpPr/>
            <p:nvPr/>
          </p:nvSpPr>
          <p:spPr>
            <a:xfrm>
              <a:off x="10128448" y="3789040"/>
              <a:ext cx="720000" cy="720000"/>
            </a:xfrm>
            <a:prstGeom prst="ellipse">
              <a:avLst/>
            </a:prstGeom>
            <a:blipFill dpi="0" rotWithShape="1">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a:blipFill>
            <a:ln w="3810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400" dirty="0">
                <a:latin typeface="獅尾圓體-Medium" panose="020B0500000000000000" pitchFamily="34" charset="-120"/>
                <a:ea typeface="獅尾圓體-Medium" panose="020B0500000000000000" pitchFamily="34" charset="-120"/>
              </a:endParaRPr>
            </a:p>
          </p:txBody>
        </p:sp>
        <p:sp>
          <p:nvSpPr>
            <p:cNvPr id="6" name="橢圓 5" descr="電車">
              <a:extLst>
                <a:ext uri="{FF2B5EF4-FFF2-40B4-BE49-F238E27FC236}">
                  <a16:creationId xmlns:a16="http://schemas.microsoft.com/office/drawing/2014/main" xmlns="" id="{11090E9D-B0D4-3602-2BE6-E3EFEBEC55AE}"/>
                </a:ext>
              </a:extLst>
            </p:cNvPr>
            <p:cNvSpPr/>
            <p:nvPr/>
          </p:nvSpPr>
          <p:spPr>
            <a:xfrm>
              <a:off x="9912424" y="2924944"/>
              <a:ext cx="720000" cy="720000"/>
            </a:xfrm>
            <a:prstGeom prst="ellipse">
              <a:avLst/>
            </a:prstGeom>
            <a:blipFill dpi="0" rotWithShape="1">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rcRect/>
              <a:stretch>
                <a:fillRect/>
              </a:stretch>
            </a:blipFill>
            <a:ln w="3810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400" dirty="0">
                <a:latin typeface="獅尾圓體-Medium" panose="020B0500000000000000" pitchFamily="34" charset="-120"/>
                <a:ea typeface="獅尾圓體-Medium" panose="020B0500000000000000" pitchFamily="34" charset="-120"/>
              </a:endParaRPr>
            </a:p>
          </p:txBody>
        </p:sp>
        <p:sp>
          <p:nvSpPr>
            <p:cNvPr id="19" name="橢圓 18" descr="行動通信基地台">
              <a:extLst>
                <a:ext uri="{FF2B5EF4-FFF2-40B4-BE49-F238E27FC236}">
                  <a16:creationId xmlns:a16="http://schemas.microsoft.com/office/drawing/2014/main" xmlns="" id="{87431AD2-F58A-CFDA-6AA8-A0880905C02C}"/>
                </a:ext>
              </a:extLst>
            </p:cNvPr>
            <p:cNvSpPr/>
            <p:nvPr/>
          </p:nvSpPr>
          <p:spPr>
            <a:xfrm>
              <a:off x="8904312" y="2564904"/>
              <a:ext cx="720000" cy="720000"/>
            </a:xfrm>
            <a:prstGeom prst="ellipse">
              <a:avLst/>
            </a:prstGeom>
            <a:blipFill dpi="0" rotWithShape="1">
              <a:blip r:embed="rId7" cstate="print">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rcRect/>
              <a:stretch>
                <a:fillRect/>
              </a:stretch>
            </a:blipFill>
            <a:ln w="3810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400" dirty="0">
                <a:latin typeface="獅尾圓體-Medium" panose="020B0500000000000000" pitchFamily="34" charset="-120"/>
                <a:ea typeface="獅尾圓體-Medium" panose="020B0500000000000000" pitchFamily="34" charset="-120"/>
              </a:endParaRPr>
            </a:p>
          </p:txBody>
        </p:sp>
        <p:sp>
          <p:nvSpPr>
            <p:cNvPr id="22" name="橢圓 21" descr="高壓電">
              <a:extLst>
                <a:ext uri="{FF2B5EF4-FFF2-40B4-BE49-F238E27FC236}">
                  <a16:creationId xmlns:a16="http://schemas.microsoft.com/office/drawing/2014/main" xmlns="" id="{DA240095-56E7-8DEE-151E-6EBB75D6C39B}"/>
                </a:ext>
              </a:extLst>
            </p:cNvPr>
            <p:cNvSpPr/>
            <p:nvPr/>
          </p:nvSpPr>
          <p:spPr>
            <a:xfrm>
              <a:off x="7968208" y="2924944"/>
              <a:ext cx="720000" cy="720000"/>
            </a:xfrm>
            <a:prstGeom prst="ellipse">
              <a:avLst/>
            </a:prstGeom>
            <a:blipFill dpi="0" rotWithShape="1">
              <a:blip r:embed="rId9" cstate="print">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rcRect/>
              <a:stretch>
                <a:fillRect/>
              </a:stretch>
            </a:blipFill>
            <a:ln w="3810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400" dirty="0">
                <a:latin typeface="獅尾圓體-Medium" panose="020B0500000000000000" pitchFamily="34" charset="-120"/>
                <a:ea typeface="獅尾圓體-Medium" panose="020B0500000000000000" pitchFamily="34" charset="-120"/>
              </a:endParaRPr>
            </a:p>
          </p:txBody>
        </p:sp>
        <p:sp>
          <p:nvSpPr>
            <p:cNvPr id="23" name="橢圓 22" descr="伺服器">
              <a:extLst>
                <a:ext uri="{FF2B5EF4-FFF2-40B4-BE49-F238E27FC236}">
                  <a16:creationId xmlns:a16="http://schemas.microsoft.com/office/drawing/2014/main" xmlns="" id="{A0CF964F-F78E-0C46-D907-4BB3AE2529E0}"/>
                </a:ext>
              </a:extLst>
            </p:cNvPr>
            <p:cNvSpPr/>
            <p:nvPr/>
          </p:nvSpPr>
          <p:spPr>
            <a:xfrm>
              <a:off x="7608168" y="3789040"/>
              <a:ext cx="720000" cy="720000"/>
            </a:xfrm>
            <a:prstGeom prst="ellipse">
              <a:avLst/>
            </a:prstGeom>
            <a:blipFill dpi="0" rotWithShape="1">
              <a:blip r:embed="rId11" cstate="print">
                <a:extLst>
                  <a:ext uri="{28A0092B-C50C-407E-A947-70E740481C1C}">
                    <a14:useLocalDpi xmlns:a14="http://schemas.microsoft.com/office/drawing/2010/main" xmlns="" val="0"/>
                  </a:ext>
                  <a:ext uri="{96DAC541-7B7A-43D3-8B79-37D633B846F1}">
                    <asvg:svgBlip xmlns:asvg="http://schemas.microsoft.com/office/drawing/2016/SVG/main" xmlns="" r:embed="rId12"/>
                  </a:ext>
                </a:extLst>
              </a:blip>
              <a:srcRect/>
              <a:stretch>
                <a:fillRect/>
              </a:stretch>
            </a:blipFill>
            <a:ln w="3810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400" dirty="0">
                <a:latin typeface="獅尾圓體-Medium" panose="020B0500000000000000" pitchFamily="34" charset="-120"/>
                <a:ea typeface="獅尾圓體-Medium" panose="020B0500000000000000" pitchFamily="34" charset="-120"/>
              </a:endParaRPr>
            </a:p>
          </p:txBody>
        </p:sp>
        <p:sp>
          <p:nvSpPr>
            <p:cNvPr id="24" name="橢圓 23" descr="銀行">
              <a:extLst>
                <a:ext uri="{FF2B5EF4-FFF2-40B4-BE49-F238E27FC236}">
                  <a16:creationId xmlns:a16="http://schemas.microsoft.com/office/drawing/2014/main" xmlns="" id="{9850470C-3D6E-33FD-102F-049AC462122C}"/>
                </a:ext>
              </a:extLst>
            </p:cNvPr>
            <p:cNvSpPr/>
            <p:nvPr/>
          </p:nvSpPr>
          <p:spPr>
            <a:xfrm>
              <a:off x="8040216" y="4653136"/>
              <a:ext cx="720000" cy="720000"/>
            </a:xfrm>
            <a:prstGeom prst="ellipse">
              <a:avLst/>
            </a:prstGeom>
            <a:blipFill dpi="0" rotWithShape="1">
              <a:blip r:embed="rId13" cstate="print">
                <a:extLst>
                  <a:ext uri="{28A0092B-C50C-407E-A947-70E740481C1C}">
                    <a14:useLocalDpi xmlns:a14="http://schemas.microsoft.com/office/drawing/2010/main" xmlns="" val="0"/>
                  </a:ext>
                  <a:ext uri="{96DAC541-7B7A-43D3-8B79-37D633B846F1}">
                    <asvg:svgBlip xmlns:asvg="http://schemas.microsoft.com/office/drawing/2016/SVG/main" xmlns="" r:embed="rId14"/>
                  </a:ext>
                </a:extLst>
              </a:blip>
              <a:srcRect/>
              <a:stretch>
                <a:fillRect/>
              </a:stretch>
            </a:blipFill>
            <a:ln w="3810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400" dirty="0">
                <a:latin typeface="獅尾圓體-Medium" panose="020B0500000000000000" pitchFamily="34" charset="-120"/>
                <a:ea typeface="獅尾圓體-Medium" panose="020B0500000000000000" pitchFamily="34" charset="-120"/>
              </a:endParaRPr>
            </a:p>
          </p:txBody>
        </p:sp>
        <p:sp>
          <p:nvSpPr>
            <p:cNvPr id="25" name="橢圓 24" descr="瀑布風光">
              <a:extLst>
                <a:ext uri="{FF2B5EF4-FFF2-40B4-BE49-F238E27FC236}">
                  <a16:creationId xmlns:a16="http://schemas.microsoft.com/office/drawing/2014/main" xmlns="" id="{FFBAC951-20F5-F280-72D2-7993C9534724}"/>
                </a:ext>
              </a:extLst>
            </p:cNvPr>
            <p:cNvSpPr/>
            <p:nvPr/>
          </p:nvSpPr>
          <p:spPr>
            <a:xfrm>
              <a:off x="9768408" y="4653136"/>
              <a:ext cx="720000" cy="720000"/>
            </a:xfrm>
            <a:prstGeom prst="ellipse">
              <a:avLst/>
            </a:prstGeom>
            <a:blipFill dpi="0" rotWithShape="1">
              <a:blip r:embed="rId15" cstate="print">
                <a:extLst>
                  <a:ext uri="{28A0092B-C50C-407E-A947-70E740481C1C}">
                    <a14:useLocalDpi xmlns:a14="http://schemas.microsoft.com/office/drawing/2010/main" xmlns="" val="0"/>
                  </a:ext>
                  <a:ext uri="{96DAC541-7B7A-43D3-8B79-37D633B846F1}">
                    <asvg:svgBlip xmlns:asvg="http://schemas.microsoft.com/office/drawing/2016/SVG/main" xmlns="" r:embed="rId16"/>
                  </a:ext>
                </a:extLst>
              </a:blip>
              <a:srcRect/>
              <a:stretch>
                <a:fillRect/>
              </a:stretch>
            </a:blipFill>
            <a:ln w="3810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400" dirty="0">
                <a:latin typeface="獅尾圓體-Medium" panose="020B0500000000000000" pitchFamily="34" charset="-120"/>
                <a:ea typeface="獅尾圓體-Medium" panose="020B0500000000000000" pitchFamily="34" charset="-120"/>
              </a:endParaRPr>
            </a:p>
          </p:txBody>
        </p:sp>
        <p:sp>
          <p:nvSpPr>
            <p:cNvPr id="26" name="橢圓 25" descr="校舍">
              <a:extLst>
                <a:ext uri="{FF2B5EF4-FFF2-40B4-BE49-F238E27FC236}">
                  <a16:creationId xmlns:a16="http://schemas.microsoft.com/office/drawing/2014/main" xmlns="" id="{2EB3CE58-9C75-D901-DAD0-BDDF4580E745}"/>
                </a:ext>
              </a:extLst>
            </p:cNvPr>
            <p:cNvSpPr/>
            <p:nvPr/>
          </p:nvSpPr>
          <p:spPr>
            <a:xfrm>
              <a:off x="8904312" y="4941168"/>
              <a:ext cx="720000" cy="720000"/>
            </a:xfrm>
            <a:prstGeom prst="ellipse">
              <a:avLst/>
            </a:prstGeom>
            <a:blipFill dpi="0" rotWithShape="1">
              <a:blip r:embed="rId17" cstate="print">
                <a:extLst>
                  <a:ext uri="{28A0092B-C50C-407E-A947-70E740481C1C}">
                    <a14:useLocalDpi xmlns:a14="http://schemas.microsoft.com/office/drawing/2010/main" xmlns="" val="0"/>
                  </a:ext>
                  <a:ext uri="{96DAC541-7B7A-43D3-8B79-37D633B846F1}">
                    <asvg:svgBlip xmlns:asvg="http://schemas.microsoft.com/office/drawing/2016/SVG/main" xmlns="" r:embed="rId18"/>
                  </a:ext>
                </a:extLst>
              </a:blip>
              <a:srcRect/>
              <a:stretch>
                <a:fillRect/>
              </a:stretch>
            </a:blipFill>
            <a:ln w="3810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400" dirty="0">
                <a:latin typeface="獅尾圓體-Medium" panose="020B0500000000000000" pitchFamily="34" charset="-120"/>
                <a:ea typeface="獅尾圓體-Medium" panose="020B0500000000000000" pitchFamily="34" charset="-120"/>
              </a:endParaRPr>
            </a:p>
          </p:txBody>
        </p:sp>
      </p:grpSp>
    </p:spTree>
    <p:extLst>
      <p:ext uri="{BB962C8B-B14F-4D97-AF65-F5344CB8AC3E}">
        <p14:creationId xmlns:p14="http://schemas.microsoft.com/office/powerpoint/2010/main" xmlns="" val="944483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151784" y="1682632"/>
            <a:ext cx="2808312" cy="522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623392" y="1489575"/>
            <a:ext cx="5472608" cy="461665"/>
          </a:xfrm>
          <a:prstGeom prst="rect">
            <a:avLst/>
          </a:prstGeom>
        </p:spPr>
        <p:txBody>
          <a:bodyPr wrap="square">
            <a:spAutoFit/>
          </a:bodyPr>
          <a:lstStyle/>
          <a:p>
            <a:pPr indent="452438">
              <a:buFont typeface="Wingdings"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角色與權責</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資安稽核及受稽對象</a:t>
            </a:r>
          </a:p>
        </p:txBody>
      </p:sp>
      <p:sp>
        <p:nvSpPr>
          <p:cNvPr id="9" name="標題 1">
            <a:extLst>
              <a:ext uri="{FF2B5EF4-FFF2-40B4-BE49-F238E27FC236}">
                <a16:creationId xmlns:a16="http://schemas.microsoft.com/office/drawing/2014/main" xmlns="" id="{57986A59-F860-7B8F-89C5-E33082DAEEED}"/>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資安稽核的法源依據與相關標準</a:t>
            </a:r>
          </a:p>
        </p:txBody>
      </p:sp>
      <p:sp>
        <p:nvSpPr>
          <p:cNvPr id="12" name="文字方塊 11"/>
          <p:cNvSpPr txBox="1"/>
          <p:nvPr/>
        </p:nvSpPr>
        <p:spPr>
          <a:xfrm>
            <a:off x="863804" y="1916832"/>
            <a:ext cx="1415772" cy="461665"/>
          </a:xfrm>
          <a:prstGeom prst="rect">
            <a:avLst/>
          </a:prstGeom>
          <a:noFill/>
        </p:spPr>
        <p:txBody>
          <a:bodyPr wrap="none" rtlCol="0">
            <a:spAutoFit/>
          </a:bodyPr>
          <a:lstStyle/>
          <a:p>
            <a:r>
              <a:rPr lang="zh-TW" altLang="en-US" sz="2400" b="1" dirty="0">
                <a:solidFill>
                  <a:schemeClr val="tx1">
                    <a:lumMod val="65000"/>
                    <a:lumOff val="35000"/>
                  </a:schemeClr>
                </a:solidFill>
                <a:latin typeface="獅尾圓體-Medium" panose="020B0500000000000000" pitchFamily="34" charset="-120"/>
                <a:ea typeface="獅尾圓體-Medium" panose="020B0500000000000000" pitchFamily="34" charset="-120"/>
              </a:rPr>
              <a:t>公務機關</a:t>
            </a:r>
          </a:p>
        </p:txBody>
      </p:sp>
      <p:grpSp>
        <p:nvGrpSpPr>
          <p:cNvPr id="66" name="群組 65"/>
          <p:cNvGrpSpPr/>
          <p:nvPr/>
        </p:nvGrpSpPr>
        <p:grpSpPr>
          <a:xfrm>
            <a:off x="1877672" y="2276872"/>
            <a:ext cx="3066200" cy="4287152"/>
            <a:chOff x="1373616" y="2276872"/>
            <a:chExt cx="3066200" cy="4287152"/>
          </a:xfrm>
        </p:grpSpPr>
        <p:sp>
          <p:nvSpPr>
            <p:cNvPr id="11" name="文字方塊 10"/>
            <p:cNvSpPr txBox="1"/>
            <p:nvPr/>
          </p:nvSpPr>
          <p:spPr>
            <a:xfrm>
              <a:off x="2010928" y="2276872"/>
              <a:ext cx="1404000" cy="40862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algn="ctr"/>
              <a:r>
                <a:rPr lang="zh-TW" altLang="en-US" dirty="0">
                  <a:solidFill>
                    <a:schemeClr val="bg1"/>
                  </a:solidFill>
                  <a:latin typeface="獅尾圓體-Medium" panose="020B0500000000000000" pitchFamily="34" charset="-120"/>
                  <a:ea typeface="獅尾圓體-Medium" panose="020B0500000000000000" pitchFamily="34" charset="-120"/>
                </a:rPr>
                <a:t>主管機關</a:t>
              </a:r>
            </a:p>
          </p:txBody>
        </p:sp>
        <p:sp>
          <p:nvSpPr>
            <p:cNvPr id="13" name="文字方塊 12"/>
            <p:cNvSpPr txBox="1"/>
            <p:nvPr/>
          </p:nvSpPr>
          <p:spPr>
            <a:xfrm>
              <a:off x="2001376" y="3215147"/>
              <a:ext cx="1403568" cy="7150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algn="ctr"/>
              <a:r>
                <a:rPr lang="zh-TW" altLang="en-US" dirty="0">
                  <a:solidFill>
                    <a:schemeClr val="bg1"/>
                  </a:solidFill>
                  <a:latin typeface="獅尾圓體-Medium" panose="020B0500000000000000" pitchFamily="34" charset="-120"/>
                  <a:ea typeface="獅尾圓體-Medium" panose="020B0500000000000000" pitchFamily="34" charset="-120"/>
                </a:rPr>
                <a:t>上級機關或</a:t>
              </a:r>
              <a:endParaRPr lang="en-US" altLang="zh-TW" dirty="0">
                <a:solidFill>
                  <a:schemeClr val="bg1"/>
                </a:solidFill>
                <a:latin typeface="獅尾圓體-Medium" panose="020B0500000000000000" pitchFamily="34" charset="-120"/>
                <a:ea typeface="獅尾圓體-Medium" panose="020B0500000000000000" pitchFamily="34" charset="-120"/>
              </a:endParaRPr>
            </a:p>
            <a:p>
              <a:pPr algn="ctr"/>
              <a:r>
                <a:rPr lang="zh-TW" altLang="en-US" dirty="0">
                  <a:solidFill>
                    <a:schemeClr val="bg1"/>
                  </a:solidFill>
                  <a:latin typeface="獅尾圓體-Medium" panose="020B0500000000000000" pitchFamily="34" charset="-120"/>
                  <a:ea typeface="獅尾圓體-Medium" panose="020B0500000000000000" pitchFamily="34" charset="-120"/>
                </a:rPr>
                <a:t>監督機關</a:t>
              </a:r>
            </a:p>
          </p:txBody>
        </p:sp>
        <p:sp>
          <p:nvSpPr>
            <p:cNvPr id="16" name="文字方塊 15"/>
            <p:cNvSpPr txBox="1"/>
            <p:nvPr/>
          </p:nvSpPr>
          <p:spPr>
            <a:xfrm>
              <a:off x="2007743" y="5324633"/>
              <a:ext cx="1404000" cy="40862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algn="ctr"/>
              <a:r>
                <a:rPr lang="zh-TW" altLang="en-US" dirty="0">
                  <a:solidFill>
                    <a:schemeClr val="bg1"/>
                  </a:solidFill>
                  <a:latin typeface="獅尾圓體-Medium" panose="020B0500000000000000" pitchFamily="34" charset="-120"/>
                  <a:ea typeface="獅尾圓體-Medium" panose="020B0500000000000000" pitchFamily="34" charset="-120"/>
                </a:rPr>
                <a:t>公務機關</a:t>
              </a:r>
            </a:p>
          </p:txBody>
        </p:sp>
        <p:sp>
          <p:nvSpPr>
            <p:cNvPr id="17" name="矩形 16"/>
            <p:cNvSpPr/>
            <p:nvPr/>
          </p:nvSpPr>
          <p:spPr>
            <a:xfrm>
              <a:off x="2783632" y="2708920"/>
              <a:ext cx="1656184" cy="523220"/>
            </a:xfrm>
            <a:prstGeom prst="rect">
              <a:avLst/>
            </a:prstGeom>
          </p:spPr>
          <p:txBody>
            <a:bodyPr wrap="square">
              <a:spAutoFit/>
            </a:bodyPr>
            <a:lstStyle/>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提報自身及</a:t>
              </a:r>
              <a:endParaRPr lang="en-US" altLang="zh-TW" sz="1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所屬資安責任等級</a:t>
              </a:r>
            </a:p>
          </p:txBody>
        </p:sp>
        <p:sp>
          <p:nvSpPr>
            <p:cNvPr id="19" name="文字方塊 18"/>
            <p:cNvSpPr txBox="1"/>
            <p:nvPr/>
          </p:nvSpPr>
          <p:spPr>
            <a:xfrm>
              <a:off x="2145392" y="3984801"/>
              <a:ext cx="615553" cy="1349087"/>
            </a:xfrm>
            <a:prstGeom prst="rect">
              <a:avLst/>
            </a:prstGeom>
            <a:noFill/>
          </p:spPr>
          <p:txBody>
            <a:bodyPr vert="eaVert" wrap="none" rtlCol="0">
              <a:spAutoFit/>
            </a:bodyPr>
            <a:lstStyle/>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通報資安事件及</a:t>
              </a:r>
              <a:endParaRPr lang="en-US" altLang="zh-TW" sz="1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提出改善報告</a:t>
              </a:r>
            </a:p>
          </p:txBody>
        </p:sp>
        <p:sp>
          <p:nvSpPr>
            <p:cNvPr id="20" name="文字方塊 19"/>
            <p:cNvSpPr txBox="1"/>
            <p:nvPr/>
          </p:nvSpPr>
          <p:spPr>
            <a:xfrm>
              <a:off x="1634527" y="3984801"/>
              <a:ext cx="615553" cy="1169551"/>
            </a:xfrm>
            <a:prstGeom prst="rect">
              <a:avLst/>
            </a:prstGeom>
            <a:noFill/>
          </p:spPr>
          <p:txBody>
            <a:bodyPr vert="eaVert" wrap="none" rtlCol="0">
              <a:spAutoFit/>
            </a:bodyPr>
            <a:lstStyle/>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提報資安維護</a:t>
              </a:r>
              <a:endParaRPr lang="en-US" altLang="zh-TW" sz="1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計畫實施情形</a:t>
              </a:r>
            </a:p>
          </p:txBody>
        </p:sp>
        <p:cxnSp>
          <p:nvCxnSpPr>
            <p:cNvPr id="22" name="直線單箭頭接點 21"/>
            <p:cNvCxnSpPr>
              <a:stCxn id="11" idx="2"/>
              <a:endCxn id="13" idx="0"/>
            </p:cNvCxnSpPr>
            <p:nvPr/>
          </p:nvCxnSpPr>
          <p:spPr>
            <a:xfrm flipH="1">
              <a:off x="2703160" y="2685495"/>
              <a:ext cx="9768" cy="529652"/>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a:off x="3175610" y="3933056"/>
              <a:ext cx="2472" cy="1404000"/>
            </a:xfrm>
            <a:prstGeom prst="straightConnector1">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47618" y="4059649"/>
              <a:ext cx="288032" cy="1116000"/>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p:cNvSpPr txBox="1"/>
            <p:nvPr/>
          </p:nvSpPr>
          <p:spPr>
            <a:xfrm>
              <a:off x="3175610" y="4017137"/>
              <a:ext cx="400110" cy="1169551"/>
            </a:xfrm>
            <a:prstGeom prst="rect">
              <a:avLst/>
            </a:prstGeom>
            <a:noFill/>
          </p:spPr>
          <p:txBody>
            <a:bodyPr vert="eaVert" wrap="none" rtlCol="0">
              <a:spAutoFit/>
            </a:bodyPr>
            <a:lstStyle/>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進行資安稽核</a:t>
              </a:r>
            </a:p>
          </p:txBody>
        </p:sp>
        <p:cxnSp>
          <p:nvCxnSpPr>
            <p:cNvPr id="26" name="直線單箭頭接點 25"/>
            <p:cNvCxnSpPr>
              <a:stCxn id="13" idx="2"/>
              <a:endCxn id="16" idx="0"/>
            </p:cNvCxnSpPr>
            <p:nvPr/>
          </p:nvCxnSpPr>
          <p:spPr>
            <a:xfrm>
              <a:off x="2703160" y="3930236"/>
              <a:ext cx="6583" cy="1394397"/>
            </a:xfrm>
            <a:prstGeom prst="straightConnector1">
              <a:avLst/>
            </a:prstGeom>
            <a:ln w="19050">
              <a:solidFill>
                <a:schemeClr val="accent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2223459" y="3930236"/>
              <a:ext cx="2472" cy="1394397"/>
            </a:xfrm>
            <a:prstGeom prst="straightConnector1">
              <a:avLst/>
            </a:prstGeom>
            <a:ln w="19050">
              <a:solidFill>
                <a:schemeClr val="accent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373616" y="5825360"/>
              <a:ext cx="2952328" cy="738664"/>
            </a:xfrm>
            <a:prstGeom prst="rect">
              <a:avLst/>
            </a:prstGeom>
          </p:spPr>
          <p:txBody>
            <a:bodyPr wrap="square">
              <a:spAutoFit/>
            </a:bodyPr>
            <a:lstStyle/>
            <a:p>
              <a:pPr>
                <a:buFont typeface="Arial" pitchFamily="34" charset="0"/>
                <a:buChar char="•"/>
              </a:pPr>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設置資安長</a:t>
              </a:r>
              <a:endParaRPr lang="en-US" altLang="zh-TW" sz="1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a:buFont typeface="Arial" pitchFamily="34" charset="0"/>
                <a:buChar char="•"/>
              </a:pPr>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訂定及實施資安維護計畫</a:t>
              </a:r>
              <a:endParaRPr lang="en-US" altLang="zh-TW" sz="1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a:buFont typeface="Arial" pitchFamily="34" charset="0"/>
                <a:buChar char="•"/>
              </a:pPr>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訂定資安事件通報及應變機制</a:t>
              </a:r>
            </a:p>
          </p:txBody>
        </p:sp>
      </p:grpSp>
      <p:sp>
        <p:nvSpPr>
          <p:cNvPr id="29" name="文字方塊 28"/>
          <p:cNvSpPr txBox="1"/>
          <p:nvPr/>
        </p:nvSpPr>
        <p:spPr>
          <a:xfrm>
            <a:off x="5989146" y="1916832"/>
            <a:ext cx="2339102" cy="461665"/>
          </a:xfrm>
          <a:prstGeom prst="rect">
            <a:avLst/>
          </a:prstGeom>
          <a:noFill/>
        </p:spPr>
        <p:txBody>
          <a:bodyPr wrap="none" rtlCol="0">
            <a:spAutoFit/>
          </a:bodyPr>
          <a:lstStyle/>
          <a:p>
            <a:r>
              <a:rPr lang="zh-TW" altLang="en-US" sz="2400" b="1" dirty="0">
                <a:solidFill>
                  <a:schemeClr val="tx1">
                    <a:lumMod val="65000"/>
                    <a:lumOff val="35000"/>
                  </a:schemeClr>
                </a:solidFill>
                <a:latin typeface="獅尾圓體-Medium" panose="020B0500000000000000" pitchFamily="34" charset="-120"/>
                <a:ea typeface="獅尾圓體-Medium" panose="020B0500000000000000" pitchFamily="34" charset="-120"/>
              </a:rPr>
              <a:t>特定非公務機關</a:t>
            </a:r>
          </a:p>
        </p:txBody>
      </p:sp>
      <p:cxnSp>
        <p:nvCxnSpPr>
          <p:cNvPr id="31" name="直線接點 30"/>
          <p:cNvCxnSpPr/>
          <p:nvPr/>
        </p:nvCxnSpPr>
        <p:spPr>
          <a:xfrm>
            <a:off x="5951984" y="2492896"/>
            <a:ext cx="0" cy="4032448"/>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67" name="群組 66"/>
          <p:cNvGrpSpPr/>
          <p:nvPr/>
        </p:nvGrpSpPr>
        <p:grpSpPr>
          <a:xfrm>
            <a:off x="8051547" y="2132856"/>
            <a:ext cx="3516939" cy="4575764"/>
            <a:chOff x="8051547" y="2132856"/>
            <a:chExt cx="3516939" cy="4575764"/>
          </a:xfrm>
        </p:grpSpPr>
        <p:sp>
          <p:nvSpPr>
            <p:cNvPr id="65" name="矩形 64"/>
            <p:cNvSpPr/>
            <p:nvPr/>
          </p:nvSpPr>
          <p:spPr>
            <a:xfrm>
              <a:off x="10334424" y="4417016"/>
              <a:ext cx="504056" cy="1080000"/>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11242056" y="3489288"/>
              <a:ext cx="288032" cy="1368000"/>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p:cNvSpPr txBox="1"/>
            <p:nvPr/>
          </p:nvSpPr>
          <p:spPr>
            <a:xfrm>
              <a:off x="8545998" y="2132856"/>
              <a:ext cx="2700000" cy="408623"/>
            </a:xfrm>
            <a:prstGeom prst="round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pPr algn="ctr"/>
              <a:r>
                <a:rPr lang="zh-TW" altLang="en-US" dirty="0">
                  <a:solidFill>
                    <a:schemeClr val="bg1"/>
                  </a:solidFill>
                  <a:latin typeface="獅尾圓體-Medium" panose="020B0500000000000000" pitchFamily="34" charset="-120"/>
                  <a:ea typeface="獅尾圓體-Medium" panose="020B0500000000000000" pitchFamily="34" charset="-120"/>
                </a:rPr>
                <a:t>主管機關</a:t>
              </a:r>
            </a:p>
          </p:txBody>
        </p:sp>
        <p:sp>
          <p:nvSpPr>
            <p:cNvPr id="34" name="文字方塊 33"/>
            <p:cNvSpPr txBox="1"/>
            <p:nvPr/>
          </p:nvSpPr>
          <p:spPr>
            <a:xfrm>
              <a:off x="8545998" y="3959051"/>
              <a:ext cx="2517100" cy="408623"/>
            </a:xfrm>
            <a:prstGeom prst="round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pPr algn="ctr"/>
              <a:r>
                <a:rPr lang="zh-TW" altLang="en-US" dirty="0">
                  <a:solidFill>
                    <a:schemeClr val="bg1"/>
                  </a:solidFill>
                  <a:latin typeface="獅尾圓體-Medium" panose="020B0500000000000000" pitchFamily="34" charset="-120"/>
                  <a:ea typeface="獅尾圓體-Medium" panose="020B0500000000000000" pitchFamily="34" charset="-120"/>
                </a:rPr>
                <a:t>中央目的事業主管機關</a:t>
              </a:r>
            </a:p>
          </p:txBody>
        </p:sp>
        <p:sp>
          <p:nvSpPr>
            <p:cNvPr id="36" name="文字方塊 35"/>
            <p:cNvSpPr txBox="1"/>
            <p:nvPr/>
          </p:nvSpPr>
          <p:spPr>
            <a:xfrm>
              <a:off x="8545998" y="5805264"/>
              <a:ext cx="2700000" cy="408623"/>
            </a:xfrm>
            <a:prstGeom prst="roundRect">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pPr algn="ctr"/>
              <a:r>
                <a:rPr lang="zh-TW" altLang="en-US" dirty="0">
                  <a:solidFill>
                    <a:schemeClr val="bg1"/>
                  </a:solidFill>
                  <a:latin typeface="獅尾圓體-Medium" panose="020B0500000000000000" pitchFamily="34" charset="-120"/>
                  <a:ea typeface="獅尾圓體-Medium" panose="020B0500000000000000" pitchFamily="34" charset="-120"/>
                </a:rPr>
                <a:t>特定非公務機關</a:t>
              </a:r>
            </a:p>
          </p:txBody>
        </p:sp>
        <p:cxnSp>
          <p:nvCxnSpPr>
            <p:cNvPr id="38" name="直線單箭頭接點 37"/>
            <p:cNvCxnSpPr/>
            <p:nvPr/>
          </p:nvCxnSpPr>
          <p:spPr>
            <a:xfrm>
              <a:off x="11136560" y="2554856"/>
              <a:ext cx="0" cy="3240000"/>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10272464" y="2606768"/>
              <a:ext cx="615553" cy="1169551"/>
            </a:xfrm>
            <a:prstGeom prst="rect">
              <a:avLst/>
            </a:prstGeom>
            <a:noFill/>
          </p:spPr>
          <p:txBody>
            <a:bodyPr vert="eaVert" wrap="none" rtlCol="0">
              <a:spAutoFit/>
            </a:bodyPr>
            <a:lstStyle/>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提報重大資安</a:t>
              </a:r>
              <a:endParaRPr lang="en-US" altLang="zh-TW" sz="1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事件調查報告</a:t>
              </a:r>
            </a:p>
          </p:txBody>
        </p:sp>
        <p:sp>
          <p:nvSpPr>
            <p:cNvPr id="41" name="文字方塊 40"/>
            <p:cNvSpPr txBox="1"/>
            <p:nvPr/>
          </p:nvSpPr>
          <p:spPr>
            <a:xfrm>
              <a:off x="11168376" y="3501008"/>
              <a:ext cx="400110" cy="1349087"/>
            </a:xfrm>
            <a:prstGeom prst="rect">
              <a:avLst/>
            </a:prstGeom>
            <a:noFill/>
          </p:spPr>
          <p:txBody>
            <a:bodyPr vert="eaVert" wrap="none" rtlCol="0">
              <a:spAutoFit/>
            </a:bodyPr>
            <a:lstStyle/>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得進行資安稽核</a:t>
              </a:r>
            </a:p>
          </p:txBody>
        </p:sp>
        <p:cxnSp>
          <p:nvCxnSpPr>
            <p:cNvPr id="45" name="直線單箭頭接點 44"/>
            <p:cNvCxnSpPr/>
            <p:nvPr/>
          </p:nvCxnSpPr>
          <p:spPr>
            <a:xfrm flipH="1">
              <a:off x="10878672" y="2554856"/>
              <a:ext cx="2472" cy="1404000"/>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flipH="1">
              <a:off x="10197984" y="2554856"/>
              <a:ext cx="2472" cy="1404000"/>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文字方塊 48"/>
            <p:cNvSpPr txBox="1"/>
            <p:nvPr/>
          </p:nvSpPr>
          <p:spPr>
            <a:xfrm>
              <a:off x="9624392" y="2606768"/>
              <a:ext cx="615553" cy="1169551"/>
            </a:xfrm>
            <a:prstGeom prst="rect">
              <a:avLst/>
            </a:prstGeom>
            <a:noFill/>
          </p:spPr>
          <p:txBody>
            <a:bodyPr vert="eaVert" wrap="none" rtlCol="0">
              <a:spAutoFit/>
            </a:bodyPr>
            <a:lstStyle/>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提報相關資安</a:t>
              </a:r>
              <a:endParaRPr lang="en-US" altLang="zh-TW" sz="1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規範</a:t>
              </a:r>
            </a:p>
          </p:txBody>
        </p:sp>
        <p:cxnSp>
          <p:nvCxnSpPr>
            <p:cNvPr id="50" name="直線單箭頭接點 49"/>
            <p:cNvCxnSpPr/>
            <p:nvPr/>
          </p:nvCxnSpPr>
          <p:spPr>
            <a:xfrm flipH="1">
              <a:off x="9550712" y="2554856"/>
              <a:ext cx="2472" cy="1404000"/>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文字方塊 50"/>
            <p:cNvSpPr txBox="1"/>
            <p:nvPr/>
          </p:nvSpPr>
          <p:spPr>
            <a:xfrm>
              <a:off x="8954552" y="2606768"/>
              <a:ext cx="615553" cy="1169551"/>
            </a:xfrm>
            <a:prstGeom prst="rect">
              <a:avLst/>
            </a:prstGeom>
            <a:noFill/>
          </p:spPr>
          <p:txBody>
            <a:bodyPr vert="eaVert" wrap="none" rtlCol="0">
              <a:spAutoFit/>
            </a:bodyPr>
            <a:lstStyle/>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提報關鍵基礎</a:t>
              </a:r>
              <a:endParaRPr lang="en-US" altLang="zh-TW" sz="1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設施提供者</a:t>
              </a:r>
            </a:p>
          </p:txBody>
        </p:sp>
        <p:cxnSp>
          <p:nvCxnSpPr>
            <p:cNvPr id="53" name="直線單箭頭接點 52"/>
            <p:cNvCxnSpPr/>
            <p:nvPr/>
          </p:nvCxnSpPr>
          <p:spPr>
            <a:xfrm flipH="1">
              <a:off x="8855392" y="2554856"/>
              <a:ext cx="2472" cy="1404000"/>
            </a:xfrm>
            <a:prstGeom prst="straightConnector1">
              <a:avLst/>
            </a:prstGeom>
            <a:ln w="190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a:off x="8051547" y="2606768"/>
              <a:ext cx="830997" cy="1349087"/>
            </a:xfrm>
            <a:prstGeom prst="rect">
              <a:avLst/>
            </a:prstGeom>
            <a:noFill/>
          </p:spPr>
          <p:txBody>
            <a:bodyPr vert="eaVert" wrap="none" rtlCol="0">
              <a:spAutoFit/>
            </a:bodyPr>
            <a:lstStyle/>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提報所轄特定</a:t>
              </a:r>
              <a:endParaRPr lang="en-US" altLang="zh-TW" sz="1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非公務機關資安</a:t>
              </a:r>
              <a:endParaRPr lang="en-US" altLang="zh-TW" sz="1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責任等級</a:t>
              </a:r>
            </a:p>
          </p:txBody>
        </p:sp>
        <p:grpSp>
          <p:nvGrpSpPr>
            <p:cNvPr id="60" name="群組 59"/>
            <p:cNvGrpSpPr/>
            <p:nvPr/>
          </p:nvGrpSpPr>
          <p:grpSpPr>
            <a:xfrm>
              <a:off x="10272464" y="4411226"/>
              <a:ext cx="615553" cy="1050929"/>
              <a:chOff x="10272464" y="4411226"/>
              <a:chExt cx="615553" cy="1050929"/>
            </a:xfrm>
          </p:grpSpPr>
          <p:sp>
            <p:nvSpPr>
              <p:cNvPr id="40" name="文字方塊 39"/>
              <p:cNvSpPr txBox="1"/>
              <p:nvPr/>
            </p:nvSpPr>
            <p:spPr>
              <a:xfrm>
                <a:off x="10272464" y="4411226"/>
                <a:ext cx="615553" cy="1050929"/>
              </a:xfrm>
              <a:prstGeom prst="rect">
                <a:avLst/>
              </a:prstGeom>
              <a:noFill/>
            </p:spPr>
            <p:txBody>
              <a:bodyPr vert="eaVert" wrap="none" rtlCol="0">
                <a:spAutoFit/>
              </a:bodyPr>
              <a:lstStyle/>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應   得   進行</a:t>
                </a:r>
                <a:endParaRPr lang="en-US" altLang="zh-TW" sz="1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資安稽核</a:t>
                </a:r>
              </a:p>
            </p:txBody>
          </p:sp>
          <p:sp>
            <p:nvSpPr>
              <p:cNvPr id="55" name="文字方塊 54"/>
              <p:cNvSpPr txBox="1"/>
              <p:nvPr/>
            </p:nvSpPr>
            <p:spPr>
              <a:xfrm rot="5400000">
                <a:off x="10502139" y="4508861"/>
                <a:ext cx="364202" cy="307777"/>
              </a:xfrm>
              <a:prstGeom prst="rect">
                <a:avLst/>
              </a:prstGeom>
              <a:noFill/>
            </p:spPr>
            <p:txBody>
              <a:bodyPr wrap="none" rtlCol="0">
                <a:spAutoFit/>
              </a:bodyPr>
              <a:lstStyle/>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a:t>
                </a:r>
              </a:p>
            </p:txBody>
          </p:sp>
          <p:sp>
            <p:nvSpPr>
              <p:cNvPr id="56" name="文字方塊 55"/>
              <p:cNvSpPr txBox="1"/>
              <p:nvPr/>
            </p:nvSpPr>
            <p:spPr>
              <a:xfrm rot="16200000" flipH="1">
                <a:off x="10512187" y="4883241"/>
                <a:ext cx="364202" cy="307777"/>
              </a:xfrm>
              <a:prstGeom prst="rect">
                <a:avLst/>
              </a:prstGeom>
              <a:noFill/>
            </p:spPr>
            <p:txBody>
              <a:bodyPr wrap="none" rtlCol="0">
                <a:spAutoFit/>
              </a:bodyPr>
              <a:lstStyle/>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a:t>
                </a:r>
              </a:p>
            </p:txBody>
          </p:sp>
        </p:grpSp>
        <p:sp>
          <p:nvSpPr>
            <p:cNvPr id="59" name="文字方塊 58"/>
            <p:cNvSpPr txBox="1"/>
            <p:nvPr/>
          </p:nvSpPr>
          <p:spPr>
            <a:xfrm>
              <a:off x="9602884" y="4411226"/>
              <a:ext cx="615553" cy="1349087"/>
            </a:xfrm>
            <a:prstGeom prst="rect">
              <a:avLst/>
            </a:prstGeom>
            <a:noFill/>
          </p:spPr>
          <p:txBody>
            <a:bodyPr vert="eaVert" wrap="none" rtlCol="0">
              <a:spAutoFit/>
            </a:bodyPr>
            <a:lstStyle/>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通報資安事件及</a:t>
              </a:r>
              <a:endParaRPr lang="en-US" altLang="zh-TW" sz="1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提出改善報告</a:t>
              </a:r>
            </a:p>
          </p:txBody>
        </p:sp>
        <p:cxnSp>
          <p:nvCxnSpPr>
            <p:cNvPr id="58" name="直線單箭頭接點 57"/>
            <p:cNvCxnSpPr/>
            <p:nvPr/>
          </p:nvCxnSpPr>
          <p:spPr>
            <a:xfrm flipH="1">
              <a:off x="10878672" y="4384452"/>
              <a:ext cx="2472" cy="1440000"/>
            </a:xfrm>
            <a:prstGeom prst="straightConnector1">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文字方塊 60"/>
            <p:cNvSpPr txBox="1"/>
            <p:nvPr/>
          </p:nvSpPr>
          <p:spPr>
            <a:xfrm>
              <a:off x="8881363" y="4411226"/>
              <a:ext cx="615553" cy="1169551"/>
            </a:xfrm>
            <a:prstGeom prst="rect">
              <a:avLst/>
            </a:prstGeom>
            <a:noFill/>
          </p:spPr>
          <p:txBody>
            <a:bodyPr vert="eaVert" wrap="none" rtlCol="0">
              <a:spAutoFit/>
            </a:bodyPr>
            <a:lstStyle/>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提報資安維護</a:t>
              </a:r>
              <a:endParaRPr lang="en-US" altLang="zh-TW" sz="1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計畫實施情形</a:t>
              </a:r>
            </a:p>
          </p:txBody>
        </p:sp>
        <p:cxnSp>
          <p:nvCxnSpPr>
            <p:cNvPr id="62" name="直線單箭頭接點 61"/>
            <p:cNvCxnSpPr/>
            <p:nvPr/>
          </p:nvCxnSpPr>
          <p:spPr>
            <a:xfrm flipH="1">
              <a:off x="10209124" y="4384452"/>
              <a:ext cx="2472" cy="1440000"/>
            </a:xfrm>
            <a:prstGeom prst="straightConnector1">
              <a:avLst/>
            </a:prstGeom>
            <a:ln w="190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flipH="1">
              <a:off x="9484266" y="4384452"/>
              <a:ext cx="2472" cy="1440000"/>
            </a:xfrm>
            <a:prstGeom prst="straightConnector1">
              <a:avLst/>
            </a:prstGeom>
            <a:ln w="190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8504080" y="6185400"/>
              <a:ext cx="2952328" cy="523220"/>
            </a:xfrm>
            <a:prstGeom prst="rect">
              <a:avLst/>
            </a:prstGeom>
          </p:spPr>
          <p:txBody>
            <a:bodyPr wrap="square">
              <a:spAutoFit/>
            </a:bodyPr>
            <a:lstStyle/>
            <a:p>
              <a:pPr>
                <a:buFont typeface="Arial" pitchFamily="34" charset="0"/>
                <a:buChar char="•"/>
              </a:pPr>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訂定及實施資安維護計畫</a:t>
              </a:r>
              <a:endParaRPr lang="en-US" altLang="zh-TW" sz="1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a:buFont typeface="Arial" pitchFamily="34" charset="0"/>
                <a:buChar char="•"/>
              </a:pPr>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訂定資安事件通報及應變機制</a:t>
              </a:r>
            </a:p>
          </p:txBody>
        </p:sp>
      </p:grpSp>
    </p:spTree>
    <p:extLst>
      <p:ext uri="{BB962C8B-B14F-4D97-AF65-F5344CB8AC3E}">
        <p14:creationId xmlns:p14="http://schemas.microsoft.com/office/powerpoint/2010/main" xmlns="" val="1348780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xmlns="" id="{EFFCBE3E-8C48-A1DA-7F73-001C689D5234}"/>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資安稽核的法源依據與相關標準</a:t>
            </a:r>
          </a:p>
        </p:txBody>
      </p:sp>
      <p:sp>
        <p:nvSpPr>
          <p:cNvPr id="2" name="矩形 1">
            <a:extLst>
              <a:ext uri="{FF2B5EF4-FFF2-40B4-BE49-F238E27FC236}">
                <a16:creationId xmlns:a16="http://schemas.microsoft.com/office/drawing/2014/main" xmlns="" id="{6DF3CDE3-CE4B-CC07-01B6-33E40DB424B3}"/>
              </a:ext>
            </a:extLst>
          </p:cNvPr>
          <p:cNvSpPr/>
          <p:nvPr/>
        </p:nvSpPr>
        <p:spPr>
          <a:xfrm>
            <a:off x="767408" y="5949280"/>
            <a:ext cx="11089232" cy="64807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xmlns="" id="{FB53DCC3-4920-C65D-BA2E-7F04E8A1DF21}"/>
              </a:ext>
            </a:extLst>
          </p:cNvPr>
          <p:cNvSpPr/>
          <p:nvPr/>
        </p:nvSpPr>
        <p:spPr>
          <a:xfrm>
            <a:off x="767408" y="6021288"/>
            <a:ext cx="10153128" cy="616579"/>
          </a:xfrm>
          <a:prstGeom prst="rect">
            <a:avLst/>
          </a:prstGeom>
        </p:spPr>
        <p:txBody>
          <a:bodyPr wrap="square" anchor="ctr">
            <a:spAutoFit/>
          </a:bodyPr>
          <a:lstStyle/>
          <a:p>
            <a:pPr algn="just">
              <a:lnSpc>
                <a:spcPts val="1500"/>
              </a:lnSpc>
              <a:spcBef>
                <a:spcPts val="1000"/>
              </a:spcBef>
            </a:pPr>
            <a:r>
              <a:rPr lang="zh-TW" altLang="en-US" dirty="0">
                <a:solidFill>
                  <a:schemeClr val="bg1"/>
                </a:solidFill>
                <a:latin typeface="獅尾圓體-Medium" panose="020B0500000000000000" pitchFamily="34" charset="-120"/>
                <a:ea typeface="獅尾圓體-Medium" panose="020B0500000000000000" pitchFamily="34" charset="-120"/>
              </a:rPr>
              <a:t>資料來源：資通安全管理法</a:t>
            </a:r>
            <a:endParaRPr lang="en-US" altLang="zh-TW" dirty="0">
              <a:solidFill>
                <a:schemeClr val="bg1"/>
              </a:solidFill>
              <a:latin typeface="獅尾圓體-Medium" panose="020B0500000000000000" pitchFamily="34" charset="-120"/>
              <a:ea typeface="獅尾圓體-Medium" panose="020B0500000000000000" pitchFamily="34" charset="-120"/>
            </a:endParaRPr>
          </a:p>
          <a:p>
            <a:pPr indent="1152000" algn="just">
              <a:lnSpc>
                <a:spcPts val="1500"/>
              </a:lnSpc>
              <a:spcBef>
                <a:spcPts val="1000"/>
              </a:spcBef>
            </a:pPr>
            <a:r>
              <a:rPr lang="en-US" altLang="zh-TW" dirty="0">
                <a:solidFill>
                  <a:schemeClr val="bg1"/>
                </a:solidFill>
                <a:latin typeface="獅尾圓體-Medium" panose="020B0500000000000000" pitchFamily="34" charset="-120"/>
                <a:ea typeface="獅尾圓體-Medium" panose="020B0500000000000000" pitchFamily="34" charset="-120"/>
              </a:rPr>
              <a:t>https://law.moj.gov.tw/LawClass/LawAll.aspx?pcode=A0030297</a:t>
            </a:r>
            <a:endParaRPr lang="zh-TW" altLang="en-US" dirty="0">
              <a:solidFill>
                <a:schemeClr val="bg1"/>
              </a:solidFill>
              <a:latin typeface="獅尾圓體-Medium" panose="020B0500000000000000" pitchFamily="34" charset="-120"/>
              <a:ea typeface="獅尾圓體-Medium" panose="020B0500000000000000" pitchFamily="34" charset="-120"/>
            </a:endParaRPr>
          </a:p>
        </p:txBody>
      </p:sp>
      <p:sp>
        <p:nvSpPr>
          <p:cNvPr id="10" name="矩形 9"/>
          <p:cNvSpPr/>
          <p:nvPr/>
        </p:nvSpPr>
        <p:spPr>
          <a:xfrm>
            <a:off x="911424" y="2154922"/>
            <a:ext cx="10801200" cy="3441968"/>
          </a:xfrm>
          <a:prstGeom prst="rect">
            <a:avLst/>
          </a:prstGeom>
        </p:spPr>
        <p:txBody>
          <a:bodyPr wrap="square">
            <a:spAutoFit/>
          </a:bodyPr>
          <a:lstStyle/>
          <a:p>
            <a:pPr marL="717550" indent="-271463">
              <a:spcBef>
                <a:spcPts val="1000"/>
              </a:spcBef>
              <a:buFont typeface="Wingdings" pitchFamily="2" charset="2"/>
              <a:buChar char="Ø"/>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資通安全管理法第 </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13</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 條第 </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1</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 項：</a:t>
            </a:r>
          </a:p>
          <a:p>
            <a:pPr marL="720725" lvl="1">
              <a:spcBef>
                <a:spcPts val="1000"/>
              </a:spcBef>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公務機關應稽核其所屬或監督機關之資通安全維護計畫實施情形。</a:t>
            </a:r>
            <a:endPar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717550" indent="-271463">
              <a:spcBef>
                <a:spcPts val="1000"/>
              </a:spcBef>
              <a:buFont typeface="Wingdings" pitchFamily="2" charset="2"/>
              <a:buChar char="Ø"/>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資通安全管理法第 </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7</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 條第 </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2</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 項：</a:t>
            </a:r>
          </a:p>
          <a:p>
            <a:pPr marL="717550" lvl="1">
              <a:spcBef>
                <a:spcPts val="1000"/>
              </a:spcBef>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主管機關得稽核特定非公務機關之資通安全維護計畫實施情形；其稽核之頻率、內容與方法及其他相關事項之辦法，由主管機關定之。</a:t>
            </a:r>
            <a:endPar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717550" indent="-271463">
              <a:spcBef>
                <a:spcPts val="1000"/>
              </a:spcBef>
              <a:buFont typeface="Wingdings" pitchFamily="2" charset="2"/>
              <a:buChar char="Ø"/>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特定非公務機關資通安全維護計畫實施情形稽核辦法第 </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3</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 條第 </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1</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 項：</a:t>
            </a:r>
          </a:p>
          <a:p>
            <a:pPr marL="717550">
              <a:spcBef>
                <a:spcPts val="1000"/>
              </a:spcBef>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主管機關除因不可抗力因素外，應每年擇定受稽核之特定非公務機關（以下簡稱受稽核機關），並以現場實地稽核之方式，稽核其資通安全維護計畫實施情形。</a:t>
            </a:r>
          </a:p>
        </p:txBody>
      </p:sp>
      <p:sp>
        <p:nvSpPr>
          <p:cNvPr id="11" name="矩形 10"/>
          <p:cNvSpPr/>
          <p:nvPr/>
        </p:nvSpPr>
        <p:spPr>
          <a:xfrm>
            <a:off x="473953" y="1448053"/>
            <a:ext cx="1805623" cy="684803"/>
          </a:xfrm>
          <a:prstGeom prst="rect">
            <a:avLst/>
          </a:prstGeom>
        </p:spPr>
        <p:txBody>
          <a:bodyPr wrap="none">
            <a:spAutoFit/>
          </a:bodyPr>
          <a:lstStyle/>
          <a:p>
            <a:pPr marL="538163" indent="-538163" algn="just">
              <a:lnSpc>
                <a:spcPts val="5200"/>
              </a:lnSpc>
              <a:spcBef>
                <a:spcPts val="1000"/>
              </a:spcBef>
              <a:buFont typeface="Wingdings" panose="05000000000000000000" pitchFamily="2" charset="2"/>
              <a:buChar char="l"/>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依據：</a:t>
            </a:r>
          </a:p>
        </p:txBody>
      </p:sp>
    </p:spTree>
    <p:extLst>
      <p:ext uri="{BB962C8B-B14F-4D97-AF65-F5344CB8AC3E}">
        <p14:creationId xmlns:p14="http://schemas.microsoft.com/office/powerpoint/2010/main" xmlns="" val="3990019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9C309302-0DF0-58ED-FE10-465DFEA24EC8}"/>
              </a:ext>
            </a:extLst>
          </p:cNvPr>
          <p:cNvSpPr/>
          <p:nvPr/>
        </p:nvSpPr>
        <p:spPr>
          <a:xfrm>
            <a:off x="767408" y="5949280"/>
            <a:ext cx="11089232" cy="64807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標題 1">
            <a:extLst>
              <a:ext uri="{FF2B5EF4-FFF2-40B4-BE49-F238E27FC236}">
                <a16:creationId xmlns:a16="http://schemas.microsoft.com/office/drawing/2014/main" xmlns="" id="{6A54F029-41B2-920B-80D3-D791CB95F020}"/>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資安稽核的法源依據與相關標準</a:t>
            </a:r>
          </a:p>
        </p:txBody>
      </p:sp>
      <p:sp>
        <p:nvSpPr>
          <p:cNvPr id="10" name="矩形 9">
            <a:extLst>
              <a:ext uri="{FF2B5EF4-FFF2-40B4-BE49-F238E27FC236}">
                <a16:creationId xmlns:a16="http://schemas.microsoft.com/office/drawing/2014/main" xmlns="" id="{7DFDAFB9-A7AC-DC5E-78BA-E29687B5933B}"/>
              </a:ext>
            </a:extLst>
          </p:cNvPr>
          <p:cNvSpPr/>
          <p:nvPr/>
        </p:nvSpPr>
        <p:spPr>
          <a:xfrm>
            <a:off x="767408" y="6021288"/>
            <a:ext cx="10153128" cy="616579"/>
          </a:xfrm>
          <a:prstGeom prst="rect">
            <a:avLst/>
          </a:prstGeom>
        </p:spPr>
        <p:txBody>
          <a:bodyPr wrap="square" anchor="ctr">
            <a:spAutoFit/>
          </a:bodyPr>
          <a:lstStyle/>
          <a:p>
            <a:pPr algn="just">
              <a:lnSpc>
                <a:spcPts val="1500"/>
              </a:lnSpc>
              <a:spcBef>
                <a:spcPts val="1000"/>
              </a:spcBef>
            </a:pPr>
            <a:r>
              <a:rPr lang="zh-TW" altLang="en-US" dirty="0">
                <a:solidFill>
                  <a:schemeClr val="bg1"/>
                </a:solidFill>
                <a:latin typeface="獅尾圓體-Medium" panose="020B0500000000000000" pitchFamily="34" charset="-120"/>
                <a:ea typeface="獅尾圓體-Medium" panose="020B0500000000000000" pitchFamily="34" charset="-120"/>
              </a:rPr>
              <a:t>資料來源：資通安全管理法</a:t>
            </a:r>
            <a:endParaRPr lang="en-US" altLang="zh-TW" dirty="0">
              <a:solidFill>
                <a:schemeClr val="bg1"/>
              </a:solidFill>
              <a:latin typeface="獅尾圓體-Medium" panose="020B0500000000000000" pitchFamily="34" charset="-120"/>
              <a:ea typeface="獅尾圓體-Medium" panose="020B0500000000000000" pitchFamily="34" charset="-120"/>
            </a:endParaRPr>
          </a:p>
          <a:p>
            <a:pPr indent="1152000" algn="just">
              <a:lnSpc>
                <a:spcPts val="1500"/>
              </a:lnSpc>
              <a:spcBef>
                <a:spcPts val="1000"/>
              </a:spcBef>
            </a:pPr>
            <a:r>
              <a:rPr lang="en-US" altLang="zh-TW" dirty="0">
                <a:solidFill>
                  <a:schemeClr val="bg1"/>
                </a:solidFill>
                <a:latin typeface="獅尾圓體-Medium" panose="020B0500000000000000" pitchFamily="34" charset="-120"/>
                <a:ea typeface="獅尾圓體-Medium" panose="020B0500000000000000" pitchFamily="34" charset="-120"/>
              </a:rPr>
              <a:t>https://law.moj.gov.tw/LawClass/LawAll.aspx?pcode=A0030297</a:t>
            </a:r>
            <a:endParaRPr lang="zh-TW" altLang="en-US" dirty="0">
              <a:solidFill>
                <a:schemeClr val="bg1"/>
              </a:solidFill>
              <a:latin typeface="獅尾圓體-Medium" panose="020B0500000000000000" pitchFamily="34" charset="-120"/>
              <a:ea typeface="獅尾圓體-Medium" panose="020B0500000000000000" pitchFamily="34" charset="-120"/>
            </a:endParaRPr>
          </a:p>
        </p:txBody>
      </p:sp>
      <p:sp>
        <p:nvSpPr>
          <p:cNvPr id="11" name="內容版面配置區 2">
            <a:extLst>
              <a:ext uri="{FF2B5EF4-FFF2-40B4-BE49-F238E27FC236}">
                <a16:creationId xmlns:a16="http://schemas.microsoft.com/office/drawing/2014/main" xmlns="" id="{7DFA8970-9A66-C420-C5D2-8D0037043EC1}"/>
              </a:ext>
            </a:extLst>
          </p:cNvPr>
          <p:cNvSpPr txBox="1">
            <a:spLocks/>
          </p:cNvSpPr>
          <p:nvPr/>
        </p:nvSpPr>
        <p:spPr>
          <a:xfrm>
            <a:off x="479376" y="1444269"/>
            <a:ext cx="11089232" cy="45365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indent="-449263" algn="just" hangingPunct="0">
              <a:lnSpc>
                <a:spcPts val="3000"/>
              </a:lnSpc>
              <a:buFont typeface="Wingdings" panose="05000000000000000000" pitchFamily="2" charset="2"/>
              <a:buChar char="l"/>
            </a:pPr>
            <a:endPar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
        <p:nvSpPr>
          <p:cNvPr id="4" name="矩形 3"/>
          <p:cNvSpPr/>
          <p:nvPr/>
        </p:nvSpPr>
        <p:spPr>
          <a:xfrm>
            <a:off x="911424" y="2788933"/>
            <a:ext cx="10513168" cy="2846933"/>
          </a:xfrm>
          <a:prstGeom prst="rect">
            <a:avLst/>
          </a:prstGeom>
        </p:spPr>
        <p:txBody>
          <a:bodyPr wrap="square">
            <a:spAutoFit/>
          </a:bodyPr>
          <a:lstStyle/>
          <a:p>
            <a:pPr marL="446088" indent="360363">
              <a:spcBef>
                <a:spcPts val="1000"/>
              </a:spcBef>
              <a:buFont typeface="Wingdings" pitchFamily="2" charset="2"/>
              <a:buChar char="Ø"/>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資通安全管理法第 </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16</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 條第 </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4</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 項：</a:t>
            </a:r>
            <a:endPar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809625">
              <a:spcBef>
                <a:spcPts val="1000"/>
              </a:spcBef>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中央目的事業主管機關應稽核所管關鍵基礎設施提供者之資通安全維護計畫</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實施情形。</a:t>
            </a:r>
            <a:endPar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446088" indent="360363">
              <a:spcBef>
                <a:spcPts val="1000"/>
              </a:spcBef>
              <a:buFont typeface="Wingdings" pitchFamily="2" charset="2"/>
              <a:buChar char="Ø"/>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資通安全管理法第 </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17</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 條第 </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3</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 項：</a:t>
            </a:r>
            <a:endPar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806450">
              <a:spcBef>
                <a:spcPts val="1000"/>
              </a:spcBef>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中央目的事業主管機關得稽核所管第一項特定非公務機關之資通安全維護計畫實施情形，發現有缺失或待改善者，應限期要求受稽核之特定非公務機關提出改善報告。</a:t>
            </a:r>
          </a:p>
        </p:txBody>
      </p:sp>
      <p:sp>
        <p:nvSpPr>
          <p:cNvPr id="5" name="矩形 4"/>
          <p:cNvSpPr/>
          <p:nvPr/>
        </p:nvSpPr>
        <p:spPr>
          <a:xfrm>
            <a:off x="551384" y="1768286"/>
            <a:ext cx="10879300" cy="954107"/>
          </a:xfrm>
          <a:prstGeom prst="rect">
            <a:avLst/>
          </a:prstGeom>
        </p:spPr>
        <p:txBody>
          <a:bodyPr wrap="square">
            <a:spAutoFit/>
          </a:bodyPr>
          <a:lstStyle/>
          <a:p>
            <a:pPr marL="622300" indent="-622300">
              <a:buFont typeface="Wingdings" pitchFamily="2" charset="2"/>
              <a:buChar char="l"/>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中央目的事業主管機關對所管特定非公務機關（關鍵基礎設施</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提供者及非關鍵基礎設施提供者）資安稽核的法源依據：</a:t>
            </a:r>
          </a:p>
        </p:txBody>
      </p:sp>
    </p:spTree>
    <p:extLst>
      <p:ext uri="{BB962C8B-B14F-4D97-AF65-F5344CB8AC3E}">
        <p14:creationId xmlns:p14="http://schemas.microsoft.com/office/powerpoint/2010/main" xmlns="" val="3078186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8DB1D312-979A-595C-10A2-DB5B4EA10C31}"/>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資安稽核的法源依據與相關標準</a:t>
            </a:r>
          </a:p>
        </p:txBody>
      </p:sp>
      <p:sp>
        <p:nvSpPr>
          <p:cNvPr id="6" name="內容版面配置區 2">
            <a:extLst>
              <a:ext uri="{FF2B5EF4-FFF2-40B4-BE49-F238E27FC236}">
                <a16:creationId xmlns:a16="http://schemas.microsoft.com/office/drawing/2014/main" xmlns="" id="{B5CAA5C5-2568-0271-0BA3-BDFC67327B0D}"/>
              </a:ext>
            </a:extLst>
          </p:cNvPr>
          <p:cNvSpPr txBox="1">
            <a:spLocks/>
          </p:cNvSpPr>
          <p:nvPr/>
        </p:nvSpPr>
        <p:spPr>
          <a:xfrm>
            <a:off x="695400" y="1556792"/>
            <a:ext cx="10873208" cy="50405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188" indent="-357188" algn="just">
              <a:lnSpc>
                <a:spcPct val="100000"/>
              </a:lnSpc>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資通安全管理法施行細則</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
        <p:nvSpPr>
          <p:cNvPr id="8" name="文字方塊 7">
            <a:extLst>
              <a:ext uri="{FF2B5EF4-FFF2-40B4-BE49-F238E27FC236}">
                <a16:creationId xmlns:a16="http://schemas.microsoft.com/office/drawing/2014/main" xmlns="" id="{31982DBF-A18E-F2B8-8732-26F0F7567C92}"/>
              </a:ext>
            </a:extLst>
          </p:cNvPr>
          <p:cNvSpPr txBox="1"/>
          <p:nvPr/>
        </p:nvSpPr>
        <p:spPr>
          <a:xfrm>
            <a:off x="623392" y="3068960"/>
            <a:ext cx="4968552" cy="3444597"/>
          </a:xfrm>
          <a:prstGeom prst="rect">
            <a:avLst/>
          </a:prstGeom>
          <a:noFill/>
        </p:spPr>
        <p:txBody>
          <a:bodyPr wrap="square">
            <a:spAutoFit/>
          </a:bodyPr>
          <a:lstStyle/>
          <a:p>
            <a:pPr marL="638175" indent="-457200" defTabSz="987425">
              <a:lnSpc>
                <a:spcPts val="3300"/>
              </a:lnSpc>
              <a:buFont typeface="+mj-lt"/>
              <a:buAutoNum type="arabicPeriod"/>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核心業務及其重要性。</a:t>
            </a:r>
          </a:p>
          <a:p>
            <a:pPr marL="638175" indent="-457200" defTabSz="987425">
              <a:lnSpc>
                <a:spcPts val="3300"/>
              </a:lnSpc>
              <a:buFont typeface="+mj-lt"/>
              <a:buAutoNum type="arabicPeriod"/>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資通安全政策及目標。</a:t>
            </a:r>
          </a:p>
          <a:p>
            <a:pPr marL="638175" indent="-457200" defTabSz="987425">
              <a:lnSpc>
                <a:spcPts val="3300"/>
              </a:lnSpc>
              <a:buFont typeface="+mj-lt"/>
              <a:buAutoNum type="arabicPeriod"/>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資通安全推動組織。</a:t>
            </a:r>
          </a:p>
          <a:p>
            <a:pPr marL="638175" indent="-457200" defTabSz="987425">
              <a:lnSpc>
                <a:spcPts val="3300"/>
              </a:lnSpc>
              <a:buFont typeface="+mj-lt"/>
              <a:buAutoNum type="arabicPeriod"/>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專責人力及經費之配置。</a:t>
            </a:r>
          </a:p>
          <a:p>
            <a:pPr marL="638175" indent="-457200" defTabSz="987425">
              <a:lnSpc>
                <a:spcPts val="3300"/>
              </a:lnSpc>
              <a:buFont typeface="+mj-lt"/>
              <a:buAutoNum type="arabicPeriod"/>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公務機關資通安全長之配置。</a:t>
            </a:r>
          </a:p>
          <a:p>
            <a:pPr marL="638175" indent="-457200" defTabSz="987425">
              <a:lnSpc>
                <a:spcPts val="3300"/>
              </a:lnSpc>
              <a:buFont typeface="+mj-lt"/>
              <a:buAutoNum type="arabicPeriod"/>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資通系統及資訊之盤點，並標示核心資通系統及相關資產。</a:t>
            </a:r>
          </a:p>
          <a:p>
            <a:pPr marL="638175" indent="-457200" defTabSz="987425">
              <a:lnSpc>
                <a:spcPts val="3300"/>
              </a:lnSpc>
              <a:buFont typeface="+mj-lt"/>
              <a:buAutoNum type="arabicPeriod"/>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資通安全風險評估。</a:t>
            </a:r>
          </a:p>
        </p:txBody>
      </p:sp>
      <p:sp>
        <p:nvSpPr>
          <p:cNvPr id="10" name="文字方塊 9">
            <a:extLst>
              <a:ext uri="{FF2B5EF4-FFF2-40B4-BE49-F238E27FC236}">
                <a16:creationId xmlns:a16="http://schemas.microsoft.com/office/drawing/2014/main" xmlns="" id="{713F624E-E558-3949-B3A7-90179A23DE73}"/>
              </a:ext>
            </a:extLst>
          </p:cNvPr>
          <p:cNvSpPr txBox="1"/>
          <p:nvPr/>
        </p:nvSpPr>
        <p:spPr>
          <a:xfrm>
            <a:off x="4871864" y="3068960"/>
            <a:ext cx="6984776" cy="3446136"/>
          </a:xfrm>
          <a:prstGeom prst="rect">
            <a:avLst/>
          </a:prstGeom>
          <a:noFill/>
        </p:spPr>
        <p:txBody>
          <a:bodyPr wrap="square">
            <a:spAutoFit/>
          </a:bodyPr>
          <a:lstStyle/>
          <a:p>
            <a:pPr marL="1263650" indent="-457200" defTabSz="987425">
              <a:lnSpc>
                <a:spcPts val="3300"/>
              </a:lnSpc>
              <a:buFont typeface="+mj-lt"/>
              <a:buAutoNum type="arabicPeriod" startAt="8"/>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資通安全防護及控制措施。</a:t>
            </a:r>
          </a:p>
          <a:p>
            <a:pPr marL="1263650" indent="-457200" defTabSz="987425">
              <a:lnSpc>
                <a:spcPts val="3300"/>
              </a:lnSpc>
              <a:buFont typeface="+mj-lt"/>
              <a:buAutoNum type="arabicPeriod" startAt="8"/>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資通安全事件通報、應變及演練相關機制。</a:t>
            </a:r>
          </a:p>
          <a:p>
            <a:pPr marL="1263650" indent="-457200" defTabSz="987425">
              <a:lnSpc>
                <a:spcPts val="3300"/>
              </a:lnSpc>
              <a:buFont typeface="+mj-lt"/>
              <a:buAutoNum type="arabicPeriod" startAt="8"/>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資通安全情資之評估及因應機制。</a:t>
            </a:r>
          </a:p>
          <a:p>
            <a:pPr marL="1263650" indent="-457200" defTabSz="987425">
              <a:lnSpc>
                <a:spcPts val="3300"/>
              </a:lnSpc>
              <a:buFont typeface="+mj-lt"/>
              <a:buAutoNum type="arabicPeriod" startAt="8"/>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資通系統或服務委外辦理之管理措施。</a:t>
            </a:r>
          </a:p>
          <a:p>
            <a:pPr marL="1263650" indent="-457200" defTabSz="987425">
              <a:lnSpc>
                <a:spcPts val="3300"/>
              </a:lnSpc>
              <a:buFont typeface="+mj-lt"/>
              <a:buAutoNum type="arabicPeriod" startAt="8"/>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公務機關所屬人員辦理業務涉及資通安全事項之考核機制。</a:t>
            </a:r>
          </a:p>
          <a:p>
            <a:pPr marL="1263650" indent="-457200" defTabSz="987425">
              <a:lnSpc>
                <a:spcPts val="3300"/>
              </a:lnSpc>
              <a:buFont typeface="+mj-lt"/>
              <a:buAutoNum type="arabicPeriod" startAt="8"/>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資通安全維護計畫與實施情形之持續精進及績效管理機制。</a:t>
            </a:r>
            <a:endParaRPr lang="zh-TW" altLang="en-US" sz="2200" dirty="0"/>
          </a:p>
        </p:txBody>
      </p:sp>
      <p:sp>
        <p:nvSpPr>
          <p:cNvPr id="11" name="矩形 10">
            <a:extLst>
              <a:ext uri="{FF2B5EF4-FFF2-40B4-BE49-F238E27FC236}">
                <a16:creationId xmlns:a16="http://schemas.microsoft.com/office/drawing/2014/main" xmlns="" id="{FAADF981-A7F2-3923-436E-88AF6E9C1DE2}"/>
              </a:ext>
            </a:extLst>
          </p:cNvPr>
          <p:cNvSpPr/>
          <p:nvPr/>
        </p:nvSpPr>
        <p:spPr>
          <a:xfrm>
            <a:off x="767408" y="2060848"/>
            <a:ext cx="11089232" cy="936104"/>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文字方塊 12">
            <a:extLst>
              <a:ext uri="{FF2B5EF4-FFF2-40B4-BE49-F238E27FC236}">
                <a16:creationId xmlns:a16="http://schemas.microsoft.com/office/drawing/2014/main" xmlns="" id="{B07381B0-E6AC-F013-9BCF-28FCE2DA1ADB}"/>
              </a:ext>
            </a:extLst>
          </p:cNvPr>
          <p:cNvSpPr txBox="1"/>
          <p:nvPr/>
        </p:nvSpPr>
        <p:spPr>
          <a:xfrm>
            <a:off x="808157" y="2132856"/>
            <a:ext cx="11048483" cy="830997"/>
          </a:xfrm>
          <a:prstGeom prst="rect">
            <a:avLst/>
          </a:prstGeom>
          <a:noFill/>
        </p:spPr>
        <p:txBody>
          <a:bodyPr wrap="square">
            <a:spAutoFit/>
          </a:bodyPr>
          <a:lstStyle/>
          <a:p>
            <a:pPr marL="0" lvl="1" algn="just" defTabSz="806450">
              <a:lnSpc>
                <a:spcPct val="100000"/>
              </a:lnSpc>
              <a:spcBef>
                <a:spcPts val="1000"/>
              </a:spcBef>
              <a:tabLst>
                <a:tab pos="625475" algn="l"/>
              </a:tabLst>
            </a:pPr>
            <a:r>
              <a:rPr lang="zh-TW" altLang="en-US" sz="2400" dirty="0">
                <a:solidFill>
                  <a:schemeClr val="bg1"/>
                </a:solidFill>
                <a:latin typeface="獅尾圓體-Medium" panose="020B0500000000000000" pitchFamily="34" charset="-120"/>
                <a:ea typeface="獅尾圓體-Medium" panose="020B0500000000000000" pitchFamily="34" charset="-120"/>
              </a:rPr>
              <a:t>第 </a:t>
            </a:r>
            <a:r>
              <a:rPr lang="en-US" altLang="zh-TW" sz="2400" dirty="0">
                <a:solidFill>
                  <a:schemeClr val="bg1"/>
                </a:solidFill>
                <a:latin typeface="獅尾圓體-Medium" panose="020B0500000000000000" pitchFamily="34" charset="-120"/>
                <a:ea typeface="獅尾圓體-Medium" panose="020B0500000000000000" pitchFamily="34" charset="-120"/>
              </a:rPr>
              <a:t>6</a:t>
            </a:r>
            <a:r>
              <a:rPr lang="zh-TW" altLang="en-US" sz="2400" dirty="0">
                <a:solidFill>
                  <a:schemeClr val="bg1"/>
                </a:solidFill>
                <a:latin typeface="獅尾圓體-Medium" panose="020B0500000000000000" pitchFamily="34" charset="-120"/>
                <a:ea typeface="獅尾圓體-Medium" panose="020B0500000000000000" pitchFamily="34" charset="-120"/>
              </a:rPr>
              <a:t> 條本法第十條、第十六條第二項及第十七條第一項所定</a:t>
            </a:r>
            <a:r>
              <a:rPr lang="zh-TW" altLang="en-US" sz="2400" dirty="0">
                <a:solidFill>
                  <a:schemeClr val="tx1">
                    <a:lumMod val="65000"/>
                    <a:lumOff val="35000"/>
                  </a:schemeClr>
                </a:solidFill>
                <a:highlight>
                  <a:srgbClr val="FFFF00"/>
                </a:highlight>
                <a:latin typeface="獅尾圓體-Medium" panose="020B0500000000000000" pitchFamily="34" charset="-120"/>
                <a:ea typeface="獅尾圓體-Medium" panose="020B0500000000000000" pitchFamily="34" charset="-120"/>
              </a:rPr>
              <a:t>資通安全維護計畫</a:t>
            </a:r>
            <a:r>
              <a:rPr lang="zh-TW" altLang="en-US" sz="2400" dirty="0">
                <a:solidFill>
                  <a:schemeClr val="bg1"/>
                </a:solidFill>
                <a:latin typeface="獅尾圓體-Medium" panose="020B0500000000000000" pitchFamily="34" charset="-120"/>
                <a:ea typeface="獅尾圓體-Medium" panose="020B0500000000000000" pitchFamily="34" charset="-120"/>
              </a:rPr>
              <a:t>，應包括下列事項：</a:t>
            </a:r>
          </a:p>
        </p:txBody>
      </p:sp>
    </p:spTree>
    <p:extLst>
      <p:ext uri="{BB962C8B-B14F-4D97-AF65-F5344CB8AC3E}">
        <p14:creationId xmlns:p14="http://schemas.microsoft.com/office/powerpoint/2010/main" xmlns="" val="3594032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3">
            <a:extLst>
              <a:ext uri="{FF2B5EF4-FFF2-40B4-BE49-F238E27FC236}">
                <a16:creationId xmlns:a16="http://schemas.microsoft.com/office/drawing/2014/main" xmlns="" id="{B57AFC10-24CC-2967-EAB6-264C93E87BBA}"/>
              </a:ext>
            </a:extLst>
          </p:cNvPr>
          <p:cNvSpPr txBox="1">
            <a:spLocks/>
          </p:cNvSpPr>
          <p:nvPr/>
        </p:nvSpPr>
        <p:spPr>
          <a:xfrm>
            <a:off x="191344" y="4293096"/>
            <a:ext cx="10515600" cy="93503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4800" dirty="0">
                <a:solidFill>
                  <a:schemeClr val="bg1"/>
                </a:solidFill>
                <a:latin typeface="獅尾圓體-Black" panose="020B0500000000000000" pitchFamily="34" charset="-120"/>
                <a:ea typeface="獅尾圓體-Black" panose="020B0500000000000000" pitchFamily="34" charset="-120"/>
              </a:rPr>
              <a:t>資安稽核計畫書與稽核作業</a:t>
            </a:r>
          </a:p>
        </p:txBody>
      </p:sp>
      <p:sp>
        <p:nvSpPr>
          <p:cNvPr id="3" name="文字方塊 2">
            <a:extLst>
              <a:ext uri="{FF2B5EF4-FFF2-40B4-BE49-F238E27FC236}">
                <a16:creationId xmlns:a16="http://schemas.microsoft.com/office/drawing/2014/main" xmlns="" id="{B62285B4-BCED-0FDF-1427-E753408A232C}"/>
              </a:ext>
            </a:extLst>
          </p:cNvPr>
          <p:cNvSpPr txBox="1"/>
          <p:nvPr/>
        </p:nvSpPr>
        <p:spPr>
          <a:xfrm>
            <a:off x="191344" y="3140968"/>
            <a:ext cx="4104456" cy="1107996"/>
          </a:xfrm>
          <a:prstGeom prst="rect">
            <a:avLst/>
          </a:prstGeom>
          <a:noFill/>
        </p:spPr>
        <p:txBody>
          <a:bodyPr wrap="square" rtlCol="0">
            <a:spAutoFit/>
          </a:bodyPr>
          <a:lstStyle/>
          <a:p>
            <a:r>
              <a:rPr lang="zh-TW" altLang="en-US" sz="6600" dirty="0">
                <a:solidFill>
                  <a:schemeClr val="bg1"/>
                </a:solidFill>
                <a:latin typeface="獅尾圓體-Black" panose="020B0500000000000000" pitchFamily="34" charset="-120"/>
                <a:ea typeface="獅尾圓體-Black" panose="020B0500000000000000" pitchFamily="34" charset="-120"/>
              </a:rPr>
              <a:t>第三章</a:t>
            </a:r>
            <a:endParaRPr lang="zh-TW" altLang="en-US" sz="6600"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xmlns="" id="{59A3FBB5-BDCB-3B8A-9F93-75C248365789}"/>
              </a:ext>
            </a:extLst>
          </p:cNvPr>
          <p:cNvSpPr txBox="1">
            <a:spLocks/>
          </p:cNvSpPr>
          <p:nvPr/>
        </p:nvSpPr>
        <p:spPr>
          <a:xfrm>
            <a:off x="1703512" y="4005064"/>
            <a:ext cx="10081120" cy="9361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TW" sz="4800" dirty="0">
                <a:solidFill>
                  <a:schemeClr val="tx2"/>
                </a:solidFill>
                <a:latin typeface="獅尾圓體-Black" panose="020B0500000000000000" pitchFamily="34" charset="-120"/>
                <a:ea typeface="獅尾圓體-Black" panose="020B0500000000000000" pitchFamily="34" charset="-120"/>
              </a:rPr>
              <a:t>3-1</a:t>
            </a:r>
            <a:r>
              <a:rPr lang="zh-TW" altLang="en-US" sz="4800" dirty="0">
                <a:solidFill>
                  <a:schemeClr val="tx2"/>
                </a:solidFill>
                <a:latin typeface="獅尾圓體-Black" panose="020B0500000000000000" pitchFamily="34" charset="-120"/>
                <a:ea typeface="獅尾圓體-Black" panose="020B0500000000000000" pitchFamily="34" charset="-120"/>
              </a:rPr>
              <a:t>、資通安全稽核計畫</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4294967295"/>
          </p:nvPr>
        </p:nvSpPr>
        <p:spPr>
          <a:xfrm>
            <a:off x="1631504" y="1700808"/>
            <a:ext cx="10081120" cy="4824536"/>
          </a:xfrm>
          <a:prstGeom prst="rect">
            <a:avLst/>
          </a:prstGeom>
        </p:spPr>
        <p:txBody>
          <a:bodyPr/>
          <a:lstStyle/>
          <a:p>
            <a:pPr marL="538163" indent="-538163" algn="just">
              <a:lnSpc>
                <a:spcPts val="5400"/>
              </a:lnSpc>
              <a:buFont typeface="Wingdings" panose="05000000000000000000" pitchFamily="2" charset="2"/>
              <a:buChar char="l"/>
            </a:pPr>
            <a:r>
              <a:rPr lang="zh-TW" altLang="en-US" sz="3600" dirty="0">
                <a:solidFill>
                  <a:schemeClr val="tx1">
                    <a:lumMod val="65000"/>
                    <a:lumOff val="35000"/>
                  </a:schemeClr>
                </a:solidFill>
                <a:latin typeface="獅尾圓體-Medium" panose="020B0500000000000000" pitchFamily="34" charset="-120"/>
                <a:ea typeface="獅尾圓體-Medium" panose="020B0500000000000000" pitchFamily="34" charset="-120"/>
              </a:rPr>
              <a:t>課程大綱</a:t>
            </a:r>
            <a:endParaRPr lang="en-US" altLang="zh-TW" sz="36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1076325" indent="-538163" algn="just">
              <a:lnSpc>
                <a:spcPts val="5400"/>
              </a:lnSpc>
              <a:buFont typeface="+mj-lt"/>
              <a:buAutoNum type="arabicPeriod"/>
              <a:tabLst>
                <a:tab pos="984250" algn="l"/>
              </a:tabLst>
            </a:pPr>
            <a:r>
              <a:rPr lang="zh-TW" altLang="en-US" sz="3600" dirty="0">
                <a:solidFill>
                  <a:schemeClr val="tx1">
                    <a:lumMod val="65000"/>
                    <a:lumOff val="35000"/>
                  </a:schemeClr>
                </a:solidFill>
                <a:latin typeface="獅尾圓體-Medium" panose="020B0500000000000000" pitchFamily="34" charset="-120"/>
                <a:ea typeface="獅尾圓體-Medium" panose="020B0500000000000000" pitchFamily="34" charset="-120"/>
              </a:rPr>
              <a:t>資安稽核意義與類型</a:t>
            </a:r>
          </a:p>
          <a:p>
            <a:pPr marL="1076325" indent="-538163" algn="just">
              <a:lnSpc>
                <a:spcPts val="5400"/>
              </a:lnSpc>
              <a:buFont typeface="+mj-lt"/>
              <a:buAutoNum type="arabicPeriod"/>
              <a:tabLst>
                <a:tab pos="984250" algn="l"/>
              </a:tabLst>
            </a:pPr>
            <a:r>
              <a:rPr lang="zh-TW" altLang="en-US" sz="3600" dirty="0">
                <a:solidFill>
                  <a:schemeClr val="tx1">
                    <a:lumMod val="65000"/>
                    <a:lumOff val="35000"/>
                  </a:schemeClr>
                </a:solidFill>
                <a:latin typeface="獅尾圓體-Medium" panose="020B0500000000000000" pitchFamily="34" charset="-120"/>
                <a:ea typeface="獅尾圓體-Medium" panose="020B0500000000000000" pitchFamily="34" charset="-120"/>
              </a:rPr>
              <a:t>資安稽核的法源依據與相關標準</a:t>
            </a:r>
          </a:p>
          <a:p>
            <a:pPr marL="1076325" indent="-538163" algn="just">
              <a:lnSpc>
                <a:spcPts val="5400"/>
              </a:lnSpc>
              <a:buFont typeface="+mj-lt"/>
              <a:buAutoNum type="arabicPeriod"/>
              <a:tabLst>
                <a:tab pos="984250" algn="l"/>
              </a:tabLst>
            </a:pPr>
            <a:r>
              <a:rPr lang="zh-TW" altLang="en-US" sz="3600" dirty="0">
                <a:solidFill>
                  <a:schemeClr val="tx1">
                    <a:lumMod val="65000"/>
                    <a:lumOff val="35000"/>
                  </a:schemeClr>
                </a:solidFill>
                <a:latin typeface="獅尾圓體-Medium" panose="020B0500000000000000" pitchFamily="34" charset="-120"/>
                <a:ea typeface="獅尾圓體-Medium" panose="020B0500000000000000" pitchFamily="34" charset="-120"/>
              </a:rPr>
              <a:t>資安稽核計畫書與稽核作業</a:t>
            </a:r>
          </a:p>
          <a:p>
            <a:pPr marL="1076325" indent="-538163" algn="just">
              <a:lnSpc>
                <a:spcPts val="5400"/>
              </a:lnSpc>
              <a:buFont typeface="+mj-lt"/>
              <a:buAutoNum type="arabicPeriod"/>
              <a:tabLst>
                <a:tab pos="984250" algn="l"/>
              </a:tabLst>
            </a:pPr>
            <a:r>
              <a:rPr lang="zh-TW" altLang="en-US" sz="3600" dirty="0">
                <a:solidFill>
                  <a:schemeClr val="tx1">
                    <a:lumMod val="65000"/>
                    <a:lumOff val="35000"/>
                  </a:schemeClr>
                </a:solidFill>
                <a:latin typeface="獅尾圓體-Medium" panose="020B0500000000000000" pitchFamily="34" charset="-120"/>
                <a:ea typeface="獅尾圓體-Medium" panose="020B0500000000000000" pitchFamily="34" charset="-120"/>
              </a:rPr>
              <a:t>資安稽核技術概觀</a:t>
            </a:r>
          </a:p>
          <a:p>
            <a:pPr marL="1076325" indent="-538163" algn="just">
              <a:lnSpc>
                <a:spcPts val="5400"/>
              </a:lnSpc>
              <a:buFont typeface="+mj-lt"/>
              <a:buAutoNum type="arabicPeriod"/>
              <a:tabLst>
                <a:tab pos="984250" algn="l"/>
              </a:tabLst>
            </a:pPr>
            <a:r>
              <a:rPr lang="zh-TW" altLang="en-US" sz="3600" dirty="0">
                <a:solidFill>
                  <a:schemeClr val="tx1">
                    <a:lumMod val="65000"/>
                    <a:lumOff val="35000"/>
                  </a:schemeClr>
                </a:solidFill>
                <a:latin typeface="獅尾圓體-Medium" panose="020B0500000000000000" pitchFamily="34" charset="-120"/>
                <a:ea typeface="獅尾圓體-Medium" panose="020B0500000000000000" pitchFamily="34" charset="-120"/>
              </a:rPr>
              <a:t>資安稽核發現與報告擬定</a:t>
            </a:r>
          </a:p>
        </p:txBody>
      </p:sp>
      <p:sp>
        <p:nvSpPr>
          <p:cNvPr id="4" name="標題 1">
            <a:extLst>
              <a:ext uri="{FF2B5EF4-FFF2-40B4-BE49-F238E27FC236}">
                <a16:creationId xmlns:a16="http://schemas.microsoft.com/office/drawing/2014/main" xmlns="" id="{21843314-9C9D-977D-FA6B-D1577EDB93B9}"/>
              </a:ext>
            </a:extLst>
          </p:cNvPr>
          <p:cNvSpPr txBox="1">
            <a:spLocks/>
          </p:cNvSpPr>
          <p:nvPr/>
        </p:nvSpPr>
        <p:spPr>
          <a:xfrm>
            <a:off x="1631504"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6000" dirty="0">
                <a:solidFill>
                  <a:schemeClr val="tx2"/>
                </a:solidFill>
                <a:latin typeface="獅尾圓體-Black" panose="020B0500000000000000" pitchFamily="34" charset="-120"/>
                <a:ea typeface="獅尾圓體-Black" panose="020B0500000000000000" pitchFamily="34" charset="-120"/>
              </a:rPr>
              <a:t>前言</a:t>
            </a:r>
          </a:p>
        </p:txBody>
      </p:sp>
    </p:spTree>
    <p:extLst>
      <p:ext uri="{BB962C8B-B14F-4D97-AF65-F5344CB8AC3E}">
        <p14:creationId xmlns:p14="http://schemas.microsoft.com/office/powerpoint/2010/main" xmlns="" val="328585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xmlns="" id="{FA1EC08B-CFF4-D5F4-F8B2-0C050749CACC}"/>
              </a:ext>
            </a:extLst>
          </p:cNvPr>
          <p:cNvSpPr txBox="1">
            <a:spLocks/>
          </p:cNvSpPr>
          <p:nvPr/>
        </p:nvSpPr>
        <p:spPr>
          <a:xfrm>
            <a:off x="767408" y="53397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擬定資通安全稽核計畫</a:t>
            </a:r>
          </a:p>
        </p:txBody>
      </p:sp>
      <p:sp>
        <p:nvSpPr>
          <p:cNvPr id="3" name="矩形 2"/>
          <p:cNvSpPr/>
          <p:nvPr/>
        </p:nvSpPr>
        <p:spPr>
          <a:xfrm>
            <a:off x="777785" y="1525636"/>
            <a:ext cx="6340197" cy="461665"/>
          </a:xfrm>
          <a:prstGeom prst="rect">
            <a:avLst/>
          </a:prstGeom>
        </p:spPr>
        <p:txBody>
          <a:bodyPr wrap="none">
            <a:spAutoFit/>
          </a:bodyPr>
          <a:lstStyle/>
          <a:p>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規劃與執行資通安全稽核計畫主要內容包括：</a:t>
            </a:r>
          </a:p>
        </p:txBody>
      </p:sp>
      <p:sp>
        <p:nvSpPr>
          <p:cNvPr id="9" name="文字方塊 8"/>
          <p:cNvSpPr txBox="1"/>
          <p:nvPr/>
        </p:nvSpPr>
        <p:spPr>
          <a:xfrm>
            <a:off x="2284219" y="2492896"/>
            <a:ext cx="1723549" cy="830997"/>
          </a:xfrm>
          <a:prstGeom prst="rect">
            <a:avLst/>
          </a:prstGeom>
          <a:noFill/>
        </p:spPr>
        <p:txBody>
          <a:bodyPr wrap="square" rtlCol="0">
            <a:spAutoFit/>
          </a:bodyPr>
          <a:lstStyle/>
          <a:p>
            <a:pPr algn="ctr"/>
            <a:r>
              <a:rPr lang="zh-TW" altLang="en-US" sz="2400" dirty="0">
                <a:solidFill>
                  <a:schemeClr val="tx2"/>
                </a:solidFill>
                <a:latin typeface="獅尾圓體-Medium" panose="020B0500000000000000" pitchFamily="34" charset="-120"/>
                <a:ea typeface="獅尾圓體-Medium" panose="020B0500000000000000" pitchFamily="34" charset="-120"/>
              </a:rPr>
              <a:t>決定</a:t>
            </a:r>
            <a:endParaRPr lang="en-US" altLang="zh-TW" sz="2400" dirty="0">
              <a:solidFill>
                <a:schemeClr val="tx2"/>
              </a:solidFill>
              <a:latin typeface="獅尾圓體-Medium" panose="020B0500000000000000" pitchFamily="34" charset="-120"/>
              <a:ea typeface="獅尾圓體-Medium" panose="020B0500000000000000" pitchFamily="34" charset="-120"/>
            </a:endParaRPr>
          </a:p>
          <a:p>
            <a:pPr algn="ctr"/>
            <a:r>
              <a:rPr lang="zh-TW" altLang="en-US" sz="2400" dirty="0">
                <a:solidFill>
                  <a:schemeClr val="tx2"/>
                </a:solidFill>
                <a:latin typeface="獅尾圓體-Medium" panose="020B0500000000000000" pitchFamily="34" charset="-120"/>
                <a:ea typeface="獅尾圓體-Medium" panose="020B0500000000000000" pitchFamily="34" charset="-120"/>
              </a:rPr>
              <a:t>受稽對象</a:t>
            </a:r>
            <a:endParaRPr lang="en-US" altLang="zh-TW" sz="2400" dirty="0">
              <a:solidFill>
                <a:schemeClr val="tx2"/>
              </a:solidFill>
              <a:latin typeface="獅尾圓體-Medium" panose="020B0500000000000000" pitchFamily="34" charset="-120"/>
              <a:ea typeface="獅尾圓體-Medium" panose="020B0500000000000000" pitchFamily="34" charset="-120"/>
            </a:endParaRPr>
          </a:p>
        </p:txBody>
      </p:sp>
      <p:sp>
        <p:nvSpPr>
          <p:cNvPr id="10" name="文字方塊 9"/>
          <p:cNvSpPr txBox="1"/>
          <p:nvPr/>
        </p:nvSpPr>
        <p:spPr>
          <a:xfrm>
            <a:off x="1775520" y="3429000"/>
            <a:ext cx="1723549" cy="830997"/>
          </a:xfrm>
          <a:prstGeom prst="rect">
            <a:avLst/>
          </a:prstGeom>
          <a:noFill/>
        </p:spPr>
        <p:txBody>
          <a:bodyPr wrap="square" rtlCol="0">
            <a:spAutoFit/>
          </a:bodyPr>
          <a:lstStyle/>
          <a:p>
            <a:pPr algn="ctr"/>
            <a:r>
              <a:rPr lang="zh-TW" altLang="en-US" sz="2400" dirty="0">
                <a:solidFill>
                  <a:schemeClr val="tx2"/>
                </a:solidFill>
                <a:latin typeface="獅尾圓體-Medium" panose="020B0500000000000000" pitchFamily="34" charset="-120"/>
                <a:ea typeface="獅尾圓體-Medium" panose="020B0500000000000000" pitchFamily="34" charset="-120"/>
              </a:rPr>
              <a:t>組成</a:t>
            </a:r>
            <a:endParaRPr lang="en-US" altLang="zh-TW" sz="2400" dirty="0">
              <a:solidFill>
                <a:schemeClr val="tx2"/>
              </a:solidFill>
              <a:latin typeface="獅尾圓體-Medium" panose="020B0500000000000000" pitchFamily="34" charset="-120"/>
              <a:ea typeface="獅尾圓體-Medium" panose="020B0500000000000000" pitchFamily="34" charset="-120"/>
            </a:endParaRPr>
          </a:p>
          <a:p>
            <a:pPr algn="ctr"/>
            <a:r>
              <a:rPr lang="zh-TW" altLang="en-US" sz="2400" dirty="0">
                <a:solidFill>
                  <a:schemeClr val="tx2"/>
                </a:solidFill>
                <a:latin typeface="獅尾圓體-Medium" panose="020B0500000000000000" pitchFamily="34" charset="-120"/>
                <a:ea typeface="獅尾圓體-Medium" panose="020B0500000000000000" pitchFamily="34" charset="-120"/>
              </a:rPr>
              <a:t>稽核小組</a:t>
            </a:r>
            <a:endParaRPr lang="en-US" altLang="zh-TW" sz="2400" dirty="0">
              <a:solidFill>
                <a:schemeClr val="tx2"/>
              </a:solidFill>
              <a:latin typeface="獅尾圓體-Medium" panose="020B0500000000000000" pitchFamily="34" charset="-120"/>
              <a:ea typeface="獅尾圓體-Medium" panose="020B0500000000000000" pitchFamily="34" charset="-120"/>
            </a:endParaRPr>
          </a:p>
        </p:txBody>
      </p:sp>
      <p:sp>
        <p:nvSpPr>
          <p:cNvPr id="11" name="文字方塊 10"/>
          <p:cNvSpPr txBox="1"/>
          <p:nvPr/>
        </p:nvSpPr>
        <p:spPr>
          <a:xfrm>
            <a:off x="1348115" y="4437112"/>
            <a:ext cx="1723549" cy="830997"/>
          </a:xfrm>
          <a:prstGeom prst="rect">
            <a:avLst/>
          </a:prstGeom>
          <a:noFill/>
        </p:spPr>
        <p:txBody>
          <a:bodyPr wrap="square" rtlCol="0">
            <a:spAutoFit/>
          </a:bodyPr>
          <a:lstStyle/>
          <a:p>
            <a:pPr algn="ctr"/>
            <a:r>
              <a:rPr lang="zh-TW" altLang="en-US" sz="2400" dirty="0">
                <a:solidFill>
                  <a:schemeClr val="tx2"/>
                </a:solidFill>
                <a:latin typeface="獅尾圓體-Medium" panose="020B0500000000000000" pitchFamily="34" charset="-120"/>
                <a:ea typeface="獅尾圓體-Medium" panose="020B0500000000000000" pitchFamily="34" charset="-120"/>
              </a:rPr>
              <a:t>制定</a:t>
            </a:r>
            <a:endParaRPr lang="en-US" altLang="zh-TW" sz="2400" dirty="0">
              <a:solidFill>
                <a:schemeClr val="tx2"/>
              </a:solidFill>
              <a:latin typeface="獅尾圓體-Medium" panose="020B0500000000000000" pitchFamily="34" charset="-120"/>
              <a:ea typeface="獅尾圓體-Medium" panose="020B0500000000000000" pitchFamily="34" charset="-120"/>
            </a:endParaRPr>
          </a:p>
          <a:p>
            <a:pPr algn="ctr"/>
            <a:r>
              <a:rPr lang="zh-TW" altLang="en-US" sz="2400" dirty="0">
                <a:solidFill>
                  <a:schemeClr val="tx2"/>
                </a:solidFill>
                <a:latin typeface="獅尾圓體-Medium" panose="020B0500000000000000" pitchFamily="34" charset="-120"/>
                <a:ea typeface="獅尾圓體-Medium" panose="020B0500000000000000" pitchFamily="34" charset="-120"/>
              </a:rPr>
              <a:t>稽核方式</a:t>
            </a:r>
            <a:endParaRPr lang="en-US" altLang="zh-TW" sz="2400" dirty="0">
              <a:solidFill>
                <a:schemeClr val="tx2"/>
              </a:solidFill>
              <a:latin typeface="獅尾圓體-Medium" panose="020B0500000000000000" pitchFamily="34" charset="-120"/>
              <a:ea typeface="獅尾圓體-Medium" panose="020B0500000000000000" pitchFamily="34" charset="-120"/>
            </a:endParaRPr>
          </a:p>
        </p:txBody>
      </p:sp>
      <p:sp>
        <p:nvSpPr>
          <p:cNvPr id="12" name="文字方塊 11"/>
          <p:cNvSpPr txBox="1"/>
          <p:nvPr/>
        </p:nvSpPr>
        <p:spPr>
          <a:xfrm>
            <a:off x="1055440" y="5589240"/>
            <a:ext cx="1723549" cy="830997"/>
          </a:xfrm>
          <a:prstGeom prst="rect">
            <a:avLst/>
          </a:prstGeom>
          <a:noFill/>
        </p:spPr>
        <p:txBody>
          <a:bodyPr wrap="square" rtlCol="0">
            <a:spAutoFit/>
          </a:bodyPr>
          <a:lstStyle/>
          <a:p>
            <a:pPr algn="ctr"/>
            <a:r>
              <a:rPr lang="zh-TW" altLang="en-US" sz="2400" dirty="0">
                <a:solidFill>
                  <a:schemeClr val="tx2"/>
                </a:solidFill>
                <a:latin typeface="獅尾圓體-Medium" panose="020B0500000000000000" pitchFamily="34" charset="-120"/>
                <a:ea typeface="獅尾圓體-Medium" panose="020B0500000000000000" pitchFamily="34" charset="-120"/>
              </a:rPr>
              <a:t>落實</a:t>
            </a:r>
            <a:endParaRPr lang="en-US" altLang="zh-TW" sz="2400" dirty="0">
              <a:solidFill>
                <a:schemeClr val="tx2"/>
              </a:solidFill>
              <a:latin typeface="獅尾圓體-Medium" panose="020B0500000000000000" pitchFamily="34" charset="-120"/>
              <a:ea typeface="獅尾圓體-Medium" panose="020B0500000000000000" pitchFamily="34" charset="-120"/>
            </a:endParaRPr>
          </a:p>
          <a:p>
            <a:pPr algn="ctr"/>
            <a:r>
              <a:rPr lang="zh-TW" altLang="en-US" sz="2400" dirty="0">
                <a:solidFill>
                  <a:schemeClr val="tx2"/>
                </a:solidFill>
                <a:latin typeface="獅尾圓體-Medium" panose="020B0500000000000000" pitchFamily="34" charset="-120"/>
                <a:ea typeface="獅尾圓體-Medium" panose="020B0500000000000000" pitchFamily="34" charset="-120"/>
              </a:rPr>
              <a:t>追蹤管考</a:t>
            </a:r>
            <a:endParaRPr lang="en-US" altLang="zh-TW" sz="2400" dirty="0">
              <a:solidFill>
                <a:schemeClr val="tx2"/>
              </a:solidFill>
              <a:latin typeface="獅尾圓體-Medium" panose="020B0500000000000000" pitchFamily="34" charset="-120"/>
              <a:ea typeface="獅尾圓體-Medium" panose="020B0500000000000000" pitchFamily="34" charset="-120"/>
            </a:endParaRPr>
          </a:p>
        </p:txBody>
      </p:sp>
      <p:sp>
        <p:nvSpPr>
          <p:cNvPr id="13" name="文字方塊 12"/>
          <p:cNvSpPr txBox="1"/>
          <p:nvPr/>
        </p:nvSpPr>
        <p:spPr>
          <a:xfrm>
            <a:off x="4439816" y="2132856"/>
            <a:ext cx="4968552" cy="1200329"/>
          </a:xfrm>
          <a:prstGeom prst="rect">
            <a:avLst/>
          </a:prstGeom>
          <a:noFill/>
        </p:spPr>
        <p:txBody>
          <a:bodyPr wrap="square" rtlCol="0">
            <a:spAutoFit/>
          </a:bodyPr>
          <a:lstStyle/>
          <a:p>
            <a:r>
              <a:rPr lang="zh-TW" altLang="en-US" sz="2400" dirty="0">
                <a:solidFill>
                  <a:srgbClr val="FF0000"/>
                </a:solidFill>
                <a:latin typeface="獅尾圓體-Medium" panose="020B0500000000000000" pitchFamily="34" charset="-120"/>
                <a:ea typeface="獅尾圓體-Medium" panose="020B0500000000000000" pitchFamily="34" charset="-120"/>
              </a:rPr>
              <a:t>稽核對象（全機關）及頻率</a:t>
            </a:r>
            <a:endParaRPr lang="en-US" altLang="zh-TW" sz="2400" dirty="0">
              <a:solidFill>
                <a:srgbClr val="FF0000"/>
              </a:solidFill>
              <a:latin typeface="獅尾圓體-Medium" panose="020B0500000000000000" pitchFamily="34" charset="-120"/>
              <a:ea typeface="獅尾圓體-Medium" panose="020B0500000000000000" pitchFamily="34" charset="-120"/>
            </a:endParaRPr>
          </a:p>
          <a:p>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如：每</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2</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年完成行政院直屬機關稽核</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每年擇部分特定非公務機關稽核</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
        <p:nvSpPr>
          <p:cNvPr id="14" name="文字方塊 13"/>
          <p:cNvSpPr txBox="1"/>
          <p:nvPr/>
        </p:nvSpPr>
        <p:spPr>
          <a:xfrm>
            <a:off x="3983375" y="3501008"/>
            <a:ext cx="4801314" cy="830997"/>
          </a:xfrm>
          <a:prstGeom prst="rect">
            <a:avLst/>
          </a:prstGeom>
          <a:noFill/>
        </p:spPr>
        <p:txBody>
          <a:bodyPr wrap="none" rtlCol="0">
            <a:spAutoFit/>
          </a:bodyPr>
          <a:lstStyle/>
          <a:p>
            <a:r>
              <a:rPr lang="zh-TW" altLang="en-US" sz="2400" dirty="0">
                <a:solidFill>
                  <a:srgbClr val="FF0000"/>
                </a:solidFill>
                <a:latin typeface="獅尾圓體-Medium" panose="020B0500000000000000" pitchFamily="34" charset="-120"/>
                <a:ea typeface="獅尾圓體-Medium" panose="020B0500000000000000" pitchFamily="34" charset="-120"/>
              </a:rPr>
              <a:t>稽核領隊</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、稽核委員</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技術檢測人員、</a:t>
            </a:r>
            <a:r>
              <a:rPr lang="zh-TW" altLang="en-US" sz="2400" dirty="0">
                <a:solidFill>
                  <a:srgbClr val="FF0000"/>
                </a:solidFill>
                <a:latin typeface="獅尾圓體-Medium" panose="020B0500000000000000" pitchFamily="34" charset="-120"/>
                <a:ea typeface="獅尾圓體-Medium" panose="020B0500000000000000" pitchFamily="34" charset="-120"/>
              </a:rPr>
              <a:t>觀察員</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、工作人員</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
        <p:nvSpPr>
          <p:cNvPr id="15" name="文字方塊 14"/>
          <p:cNvSpPr txBox="1"/>
          <p:nvPr/>
        </p:nvSpPr>
        <p:spPr>
          <a:xfrm>
            <a:off x="3647728" y="4581128"/>
            <a:ext cx="5416868" cy="830997"/>
          </a:xfrm>
          <a:prstGeom prst="rect">
            <a:avLst/>
          </a:prstGeom>
          <a:noFill/>
        </p:spPr>
        <p:txBody>
          <a:bodyPr wrap="none" rtlCol="0">
            <a:spAutoFit/>
          </a:bodyPr>
          <a:lstStyle/>
          <a:p>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實地檢測：策略面、管理面、技術面</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r>
              <a:rPr lang="zh-TW" altLang="en-US" sz="2400" dirty="0">
                <a:solidFill>
                  <a:srgbClr val="FF0000"/>
                </a:solidFill>
                <a:latin typeface="獅尾圓體-Medium" panose="020B0500000000000000" pitchFamily="34" charset="-120"/>
                <a:ea typeface="獅尾圓體-Medium" panose="020B0500000000000000" pitchFamily="34" charset="-120"/>
              </a:rPr>
              <a:t>技術檢測</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：核心資通系統及使用者電腦</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
        <p:nvSpPr>
          <p:cNvPr id="16" name="文字方塊 15"/>
          <p:cNvSpPr txBox="1"/>
          <p:nvPr/>
        </p:nvSpPr>
        <p:spPr>
          <a:xfrm>
            <a:off x="3143672" y="5661248"/>
            <a:ext cx="6340197" cy="830997"/>
          </a:xfrm>
          <a:prstGeom prst="rect">
            <a:avLst/>
          </a:prstGeom>
          <a:noFill/>
        </p:spPr>
        <p:txBody>
          <a:bodyPr wrap="none" rtlCol="0">
            <a:spAutoFit/>
          </a:bodyPr>
          <a:lstStyle/>
          <a:p>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短、中、長期改善措施，</a:t>
            </a:r>
            <a:r>
              <a:rPr lang="zh-TW" altLang="en-US" sz="2400" dirty="0">
                <a:solidFill>
                  <a:srgbClr val="FF0000"/>
                </a:solidFill>
                <a:latin typeface="獅尾圓體-Medium" panose="020B0500000000000000" pitchFamily="34" charset="-120"/>
                <a:ea typeface="獅尾圓體-Medium" panose="020B0500000000000000" pitchFamily="34" charset="-120"/>
              </a:rPr>
              <a:t>定期追蹤</a:t>
            </a:r>
            <a:endParaRPr lang="en-US" altLang="zh-TW" sz="2400" dirty="0">
              <a:solidFill>
                <a:srgbClr val="FF0000"/>
              </a:solidFill>
              <a:latin typeface="獅尾圓體-Medium" panose="020B0500000000000000" pitchFamily="34" charset="-120"/>
              <a:ea typeface="獅尾圓體-Medium" panose="020B0500000000000000" pitchFamily="34" charset="-120"/>
            </a:endParaRPr>
          </a:p>
          <a:p>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如：每季函送稽核結果，填寫改善規劃及進度</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
        <p:nvSpPr>
          <p:cNvPr id="20" name="橢圓 19">
            <a:extLst>
              <a:ext uri="{FF2B5EF4-FFF2-40B4-BE49-F238E27FC236}">
                <a16:creationId xmlns:a16="http://schemas.microsoft.com/office/drawing/2014/main" xmlns="" id="{90034E5B-A613-7D1F-8D93-86331F562078}"/>
              </a:ext>
            </a:extLst>
          </p:cNvPr>
          <p:cNvSpPr/>
          <p:nvPr/>
        </p:nvSpPr>
        <p:spPr>
          <a:xfrm>
            <a:off x="3791744" y="3068960"/>
            <a:ext cx="437612" cy="437612"/>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形 16" descr="鉛筆">
            <a:extLst>
              <a:ext uri="{FF2B5EF4-FFF2-40B4-BE49-F238E27FC236}">
                <a16:creationId xmlns:a16="http://schemas.microsoft.com/office/drawing/2014/main" xmlns="" id="{4FEA84C2-C8E9-8C31-9136-34422FE41521}"/>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rot="20634491">
            <a:off x="3809698" y="2510851"/>
            <a:ext cx="756000" cy="756000"/>
          </a:xfrm>
          <a:prstGeom prst="rect">
            <a:avLst/>
          </a:prstGeom>
        </p:spPr>
      </p:pic>
      <p:cxnSp>
        <p:nvCxnSpPr>
          <p:cNvPr id="19" name="直線接點 18">
            <a:extLst>
              <a:ext uri="{FF2B5EF4-FFF2-40B4-BE49-F238E27FC236}">
                <a16:creationId xmlns:a16="http://schemas.microsoft.com/office/drawing/2014/main" xmlns="" id="{2BF08100-0F7B-D16D-A53D-DE4C0622D015}"/>
              </a:ext>
            </a:extLst>
          </p:cNvPr>
          <p:cNvCxnSpPr>
            <a:cxnSpLocks/>
          </p:cNvCxnSpPr>
          <p:nvPr/>
        </p:nvCxnSpPr>
        <p:spPr>
          <a:xfrm>
            <a:off x="4007768" y="3284984"/>
            <a:ext cx="6768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橢圓 20">
            <a:extLst>
              <a:ext uri="{FF2B5EF4-FFF2-40B4-BE49-F238E27FC236}">
                <a16:creationId xmlns:a16="http://schemas.microsoft.com/office/drawing/2014/main" xmlns="" id="{542E5B8B-8694-DC83-B425-61F3A1186ED1}"/>
              </a:ext>
            </a:extLst>
          </p:cNvPr>
          <p:cNvSpPr/>
          <p:nvPr/>
        </p:nvSpPr>
        <p:spPr>
          <a:xfrm>
            <a:off x="3359696" y="4094100"/>
            <a:ext cx="437612" cy="437612"/>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2" name="圖形 21" descr="鉛筆">
            <a:extLst>
              <a:ext uri="{FF2B5EF4-FFF2-40B4-BE49-F238E27FC236}">
                <a16:creationId xmlns:a16="http://schemas.microsoft.com/office/drawing/2014/main" xmlns="" id="{C7FB29C6-2703-8A6E-7434-CBDA80C7EDC8}"/>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rot="20634491">
            <a:off x="3377650" y="3535991"/>
            <a:ext cx="756000" cy="756000"/>
          </a:xfrm>
          <a:prstGeom prst="rect">
            <a:avLst/>
          </a:prstGeom>
        </p:spPr>
      </p:pic>
      <p:cxnSp>
        <p:nvCxnSpPr>
          <p:cNvPr id="23" name="直線接點 22">
            <a:extLst>
              <a:ext uri="{FF2B5EF4-FFF2-40B4-BE49-F238E27FC236}">
                <a16:creationId xmlns:a16="http://schemas.microsoft.com/office/drawing/2014/main" xmlns="" id="{9E510B61-01F8-5CCF-A744-5F3639D1516C}"/>
              </a:ext>
            </a:extLst>
          </p:cNvPr>
          <p:cNvCxnSpPr>
            <a:cxnSpLocks/>
          </p:cNvCxnSpPr>
          <p:nvPr/>
        </p:nvCxnSpPr>
        <p:spPr>
          <a:xfrm>
            <a:off x="3575720" y="4310124"/>
            <a:ext cx="6768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橢圓 23">
            <a:extLst>
              <a:ext uri="{FF2B5EF4-FFF2-40B4-BE49-F238E27FC236}">
                <a16:creationId xmlns:a16="http://schemas.microsoft.com/office/drawing/2014/main" xmlns="" id="{F027D406-EAE6-C497-8C7D-38910119CF64}"/>
              </a:ext>
            </a:extLst>
          </p:cNvPr>
          <p:cNvSpPr/>
          <p:nvPr/>
        </p:nvSpPr>
        <p:spPr>
          <a:xfrm>
            <a:off x="2999656" y="5157192"/>
            <a:ext cx="437612" cy="437612"/>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 name="圖形 24" descr="鉛筆">
            <a:extLst>
              <a:ext uri="{FF2B5EF4-FFF2-40B4-BE49-F238E27FC236}">
                <a16:creationId xmlns:a16="http://schemas.microsoft.com/office/drawing/2014/main" xmlns="" id="{9BA21A57-93FC-F67A-66A9-FB335A7D0459}"/>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rot="20634491">
            <a:off x="3017610" y="4599083"/>
            <a:ext cx="756000" cy="756000"/>
          </a:xfrm>
          <a:prstGeom prst="rect">
            <a:avLst/>
          </a:prstGeom>
        </p:spPr>
      </p:pic>
      <p:cxnSp>
        <p:nvCxnSpPr>
          <p:cNvPr id="26" name="直線接點 25">
            <a:extLst>
              <a:ext uri="{FF2B5EF4-FFF2-40B4-BE49-F238E27FC236}">
                <a16:creationId xmlns:a16="http://schemas.microsoft.com/office/drawing/2014/main" xmlns="" id="{E9A6D646-FE74-9333-20E9-1D3CEA0A21CC}"/>
              </a:ext>
            </a:extLst>
          </p:cNvPr>
          <p:cNvCxnSpPr>
            <a:cxnSpLocks/>
          </p:cNvCxnSpPr>
          <p:nvPr/>
        </p:nvCxnSpPr>
        <p:spPr>
          <a:xfrm>
            <a:off x="3215680" y="5373216"/>
            <a:ext cx="66967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xmlns="" id="{70C5B2B5-6801-9DA7-5F32-5986577D6943}"/>
              </a:ext>
            </a:extLst>
          </p:cNvPr>
          <p:cNvSpPr/>
          <p:nvPr/>
        </p:nvSpPr>
        <p:spPr>
          <a:xfrm>
            <a:off x="2495600" y="6237312"/>
            <a:ext cx="437612" cy="437612"/>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形 27" descr="鉛筆">
            <a:extLst>
              <a:ext uri="{FF2B5EF4-FFF2-40B4-BE49-F238E27FC236}">
                <a16:creationId xmlns:a16="http://schemas.microsoft.com/office/drawing/2014/main" xmlns="" id="{3C9415B5-AAE4-5A0E-535A-C7C90E7036E8}"/>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rot="20634491">
            <a:off x="2513554" y="5679203"/>
            <a:ext cx="756000" cy="756000"/>
          </a:xfrm>
          <a:prstGeom prst="rect">
            <a:avLst/>
          </a:prstGeom>
        </p:spPr>
      </p:pic>
      <p:cxnSp>
        <p:nvCxnSpPr>
          <p:cNvPr id="29" name="直線接點 28">
            <a:extLst>
              <a:ext uri="{FF2B5EF4-FFF2-40B4-BE49-F238E27FC236}">
                <a16:creationId xmlns:a16="http://schemas.microsoft.com/office/drawing/2014/main" xmlns="" id="{0A2AD0E8-5C30-A954-28B4-DA9BC347C655}"/>
              </a:ext>
            </a:extLst>
          </p:cNvPr>
          <p:cNvCxnSpPr>
            <a:cxnSpLocks/>
          </p:cNvCxnSpPr>
          <p:nvPr/>
        </p:nvCxnSpPr>
        <p:spPr>
          <a:xfrm>
            <a:off x="2711624" y="6453336"/>
            <a:ext cx="669674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901331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xmlns="" id="{EB93FEA7-EDA0-3595-4786-7B394CDD3AC4}"/>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資通安全稽核計畫：內容</a:t>
            </a:r>
          </a:p>
        </p:txBody>
      </p:sp>
      <p:sp>
        <p:nvSpPr>
          <p:cNvPr id="12" name="文字方塊 11">
            <a:extLst>
              <a:ext uri="{FF2B5EF4-FFF2-40B4-BE49-F238E27FC236}">
                <a16:creationId xmlns:a16="http://schemas.microsoft.com/office/drawing/2014/main" xmlns="" id="{97CCA08F-9A76-F1B2-B260-13741E7B92DF}"/>
              </a:ext>
            </a:extLst>
          </p:cNvPr>
          <p:cNvSpPr txBox="1"/>
          <p:nvPr/>
        </p:nvSpPr>
        <p:spPr>
          <a:xfrm>
            <a:off x="1290144" y="2300458"/>
            <a:ext cx="4429763" cy="3504806"/>
          </a:xfrm>
          <a:prstGeom prst="rect">
            <a:avLst/>
          </a:prstGeom>
          <a:noFill/>
        </p:spPr>
        <p:txBody>
          <a:bodyPr wrap="square">
            <a:spAutoFit/>
          </a:bodyPr>
          <a:lstStyle/>
          <a:p>
            <a:pPr marL="0" lvl="1" defTabSz="987425">
              <a:lnSpc>
                <a:spcPts val="4500"/>
              </a:lnSpc>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壹、依據</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lvl="1" defTabSz="987425">
              <a:lnSpc>
                <a:spcPts val="4500"/>
              </a:lnSpc>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貳、目的</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lvl="1" defTabSz="987425">
              <a:lnSpc>
                <a:spcPts val="4500"/>
              </a:lnSpc>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參、作業階段及時程</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lvl="1" defTabSz="987425">
              <a:lnSpc>
                <a:spcPts val="4500"/>
              </a:lnSpc>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肆、稽核團隊</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lvl="1" defTabSz="987425">
              <a:lnSpc>
                <a:spcPts val="4500"/>
              </a:lnSpc>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伍、受稽機關</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lvl="1" defTabSz="987425">
              <a:lnSpc>
                <a:spcPts val="4500"/>
              </a:lnSpc>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陸、稽核準則</a:t>
            </a:r>
            <a:endParaRPr lang="zh-TW" altLang="en-US" sz="1600" dirty="0"/>
          </a:p>
        </p:txBody>
      </p:sp>
      <p:sp>
        <p:nvSpPr>
          <p:cNvPr id="14" name="文字方塊 13">
            <a:extLst>
              <a:ext uri="{FF2B5EF4-FFF2-40B4-BE49-F238E27FC236}">
                <a16:creationId xmlns:a16="http://schemas.microsoft.com/office/drawing/2014/main" xmlns="" id="{982ACBD0-D4C5-6A70-D48B-4B644B788C92}"/>
              </a:ext>
            </a:extLst>
          </p:cNvPr>
          <p:cNvSpPr txBox="1"/>
          <p:nvPr/>
        </p:nvSpPr>
        <p:spPr>
          <a:xfrm>
            <a:off x="5591944" y="2261814"/>
            <a:ext cx="5976664" cy="3502882"/>
          </a:xfrm>
          <a:prstGeom prst="rect">
            <a:avLst/>
          </a:prstGeom>
          <a:noFill/>
        </p:spPr>
        <p:txBody>
          <a:bodyPr wrap="square">
            <a:spAutoFit/>
          </a:bodyPr>
          <a:lstStyle/>
          <a:p>
            <a:pPr marL="180975" lvl="1" defTabSz="987425">
              <a:lnSpc>
                <a:spcPts val="4500"/>
              </a:lnSpc>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柒、稽核範圍</a:t>
            </a:r>
          </a:p>
          <a:p>
            <a:pPr marL="180975" lvl="1" defTabSz="987425">
              <a:lnSpc>
                <a:spcPts val="4500"/>
              </a:lnSpc>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捌、稽核方式、項目及配分</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180975" lvl="1" defTabSz="987425">
              <a:lnSpc>
                <a:spcPts val="4500"/>
              </a:lnSpc>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玖、作業說明</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180975" lvl="1" defTabSz="987425">
              <a:lnSpc>
                <a:spcPts val="4500"/>
              </a:lnSpc>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壹拾、獎勵及改善作業</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180975" lvl="1" defTabSz="987425">
              <a:lnSpc>
                <a:spcPts val="4500"/>
              </a:lnSpc>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壹拾壹、機關配合事項</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180975" lvl="1" defTabSz="987425">
              <a:lnSpc>
                <a:spcPts val="4500"/>
              </a:lnSpc>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壹拾貳、附件</a:t>
            </a:r>
          </a:p>
        </p:txBody>
      </p:sp>
      <p:sp>
        <p:nvSpPr>
          <p:cNvPr id="2" name="矩形 1">
            <a:extLst>
              <a:ext uri="{FF2B5EF4-FFF2-40B4-BE49-F238E27FC236}">
                <a16:creationId xmlns:a16="http://schemas.microsoft.com/office/drawing/2014/main" xmlns="" id="{C49E1411-FFEC-8A23-2EA5-ECA84D957D82}"/>
              </a:ext>
            </a:extLst>
          </p:cNvPr>
          <p:cNvSpPr/>
          <p:nvPr/>
        </p:nvSpPr>
        <p:spPr>
          <a:xfrm>
            <a:off x="767408" y="5949280"/>
            <a:ext cx="11089232" cy="64807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xmlns="" id="{C3972090-7635-09C2-17E8-5B3A9A632204}"/>
              </a:ext>
            </a:extLst>
          </p:cNvPr>
          <p:cNvSpPr/>
          <p:nvPr/>
        </p:nvSpPr>
        <p:spPr>
          <a:xfrm>
            <a:off x="767408" y="6029880"/>
            <a:ext cx="10369152" cy="612540"/>
          </a:xfrm>
          <a:prstGeom prst="rect">
            <a:avLst/>
          </a:prstGeom>
        </p:spPr>
        <p:txBody>
          <a:bodyPr wrap="square" anchor="ctr">
            <a:spAutoFit/>
          </a:bodyPr>
          <a:lstStyle/>
          <a:p>
            <a:pPr algn="just">
              <a:lnSpc>
                <a:spcPts val="1500"/>
              </a:lnSpc>
              <a:spcBef>
                <a:spcPts val="1000"/>
              </a:spcBef>
            </a:pPr>
            <a:r>
              <a:rPr lang="zh-TW" altLang="en-US" dirty="0">
                <a:solidFill>
                  <a:schemeClr val="bg1"/>
                </a:solidFill>
                <a:latin typeface="獅尾圓體-Medium" panose="020B0500000000000000" pitchFamily="34" charset="-120"/>
                <a:ea typeface="獅尾圓體-Medium" panose="020B0500000000000000" pitchFamily="34" charset="-120"/>
              </a:rPr>
              <a:t>資料來源：</a:t>
            </a:r>
            <a:r>
              <a:rPr lang="en-US" altLang="zh-TW" dirty="0">
                <a:solidFill>
                  <a:schemeClr val="bg1"/>
                </a:solidFill>
                <a:latin typeface="獅尾圓體-Medium" panose="020B0500000000000000" pitchFamily="34" charset="-120"/>
                <a:ea typeface="獅尾圓體-Medium" panose="020B0500000000000000" pitchFamily="34" charset="-120"/>
              </a:rPr>
              <a:t>113</a:t>
            </a:r>
            <a:r>
              <a:rPr lang="zh-TW" altLang="en-US" dirty="0">
                <a:solidFill>
                  <a:schemeClr val="bg1"/>
                </a:solidFill>
                <a:latin typeface="獅尾圓體-Medium" panose="020B0500000000000000" pitchFamily="34" charset="-120"/>
                <a:ea typeface="獅尾圓體-Medium" panose="020B0500000000000000" pitchFamily="34" charset="-120"/>
              </a:rPr>
              <a:t> 年資通安全稽核計畫</a:t>
            </a:r>
            <a:endParaRPr lang="en-US" altLang="zh-TW" dirty="0">
              <a:solidFill>
                <a:schemeClr val="bg1"/>
              </a:solidFill>
              <a:latin typeface="獅尾圓體-Medium" panose="020B0500000000000000" pitchFamily="34" charset="-120"/>
              <a:ea typeface="獅尾圓體-Medium" panose="020B0500000000000000" pitchFamily="34" charset="-120"/>
            </a:endParaRPr>
          </a:p>
          <a:p>
            <a:pPr indent="1152000" algn="just">
              <a:lnSpc>
                <a:spcPts val="1500"/>
              </a:lnSpc>
              <a:spcBef>
                <a:spcPts val="1000"/>
              </a:spcBef>
            </a:pPr>
            <a:r>
              <a:rPr lang="en-US" altLang="zh-TW" dirty="0">
                <a:solidFill>
                  <a:schemeClr val="bg1"/>
                </a:solidFill>
                <a:latin typeface="獅尾圓體-Medium" panose="020B0500000000000000" pitchFamily="34" charset="-120"/>
                <a:ea typeface="獅尾圓體-Medium" panose="020B0500000000000000" pitchFamily="34" charset="-120"/>
              </a:rPr>
              <a:t>https://moda.gov.tw/ACS/operations/drill-and-audit/652</a:t>
            </a:r>
          </a:p>
        </p:txBody>
      </p:sp>
      <p:sp>
        <p:nvSpPr>
          <p:cNvPr id="4" name="矩形 3"/>
          <p:cNvSpPr/>
          <p:nvPr/>
        </p:nvSpPr>
        <p:spPr>
          <a:xfrm>
            <a:off x="796493" y="1681644"/>
            <a:ext cx="10238700" cy="523220"/>
          </a:xfrm>
          <a:prstGeom prst="rect">
            <a:avLst/>
          </a:prstGeom>
        </p:spPr>
        <p:txBody>
          <a:bodyPr wrap="none">
            <a:spAutoFit/>
          </a:bodyPr>
          <a:lstStyle/>
          <a:p>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本課程後續內容，以上級機關對所屬機關的稽核為主加以說明。</a:t>
            </a:r>
          </a:p>
        </p:txBody>
      </p:sp>
    </p:spTree>
    <p:extLst>
      <p:ext uri="{BB962C8B-B14F-4D97-AF65-F5344CB8AC3E}">
        <p14:creationId xmlns:p14="http://schemas.microsoft.com/office/powerpoint/2010/main" xmlns="" val="2589122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xmlns="" id="{BD859235-33F9-CA11-2BBC-BADDC40955D7}"/>
              </a:ext>
            </a:extLst>
          </p:cNvPr>
          <p:cNvSpPr txBox="1">
            <a:spLocks/>
          </p:cNvSpPr>
          <p:nvPr/>
        </p:nvSpPr>
        <p:spPr>
          <a:xfrm>
            <a:off x="1703512" y="4005064"/>
            <a:ext cx="10081120" cy="9361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TW" sz="4800" dirty="0">
                <a:solidFill>
                  <a:schemeClr val="tx2"/>
                </a:solidFill>
                <a:latin typeface="獅尾圓體-Black" panose="020B0500000000000000" pitchFamily="34" charset="-120"/>
                <a:ea typeface="獅尾圓體-Black" panose="020B0500000000000000" pitchFamily="34" charset="-120"/>
              </a:rPr>
              <a:t>3-2</a:t>
            </a:r>
            <a:r>
              <a:rPr lang="zh-TW" altLang="en-US" sz="4800" dirty="0">
                <a:solidFill>
                  <a:schemeClr val="tx2"/>
                </a:solidFill>
                <a:latin typeface="獅尾圓體-Black" panose="020B0500000000000000" pitchFamily="34" charset="-120"/>
                <a:ea typeface="獅尾圓體-Black" panose="020B0500000000000000" pitchFamily="34" charset="-120"/>
              </a:rPr>
              <a:t>、資通安全稽核計畫目的</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29BC796E-011E-B379-0EA1-CF9CCCB89CCB}"/>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資通安全稽核計畫目的</a:t>
            </a:r>
          </a:p>
        </p:txBody>
      </p:sp>
      <p:sp>
        <p:nvSpPr>
          <p:cNvPr id="6" name="內容版面配置區 2">
            <a:extLst>
              <a:ext uri="{FF2B5EF4-FFF2-40B4-BE49-F238E27FC236}">
                <a16:creationId xmlns:a16="http://schemas.microsoft.com/office/drawing/2014/main" xmlns="" id="{B2471F6C-F004-5435-C929-5993F74DD2A8}"/>
              </a:ext>
            </a:extLst>
          </p:cNvPr>
          <p:cNvSpPr txBox="1">
            <a:spLocks/>
          </p:cNvSpPr>
          <p:nvPr/>
        </p:nvSpPr>
        <p:spPr>
          <a:xfrm>
            <a:off x="767408" y="1772816"/>
            <a:ext cx="10441160" cy="46085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8163" lvl="1" indent="-538163">
              <a:lnSpc>
                <a:spcPct val="150000"/>
              </a:lnSpc>
              <a:spcBef>
                <a:spcPts val="1000"/>
              </a:spcBef>
              <a:buClr>
                <a:schemeClr val="tx1">
                  <a:lumMod val="65000"/>
                  <a:lumOff val="35000"/>
                </a:schemeClr>
              </a:buClr>
              <a:buSzPct val="100000"/>
              <a:buFont typeface="Wingdings" panose="05000000000000000000" pitchFamily="2" charset="2"/>
              <a:buChar char="l"/>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查核</a:t>
            </a:r>
            <a:r>
              <a:rPr lang="zh-TW" altLang="en-US" sz="2800" dirty="0">
                <a:solidFill>
                  <a:schemeClr val="tx2"/>
                </a:solidFill>
                <a:latin typeface="獅尾圓體-Medium" panose="020B0500000000000000" pitchFamily="34" charset="-120"/>
                <a:ea typeface="獅尾圓體-Medium" panose="020B0500000000000000" pitchFamily="34" charset="-120"/>
              </a:rPr>
              <a:t>公務機關</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及</a:t>
            </a:r>
            <a:r>
              <a:rPr lang="zh-TW" altLang="en-US" sz="2800" dirty="0">
                <a:solidFill>
                  <a:schemeClr val="tx1">
                    <a:lumMod val="65000"/>
                    <a:lumOff val="35000"/>
                  </a:schemeClr>
                </a:solidFill>
                <a:highlight>
                  <a:srgbClr val="FFFF00"/>
                </a:highlight>
                <a:latin typeface="獅尾圓體-Medium" panose="020B0500000000000000" pitchFamily="34" charset="-120"/>
                <a:ea typeface="獅尾圓體-Medium" panose="020B0500000000000000" pitchFamily="34" charset="-120"/>
              </a:rPr>
              <a:t>特定</a:t>
            </a:r>
            <a:r>
              <a:rPr lang="zh-TW" altLang="en-US" sz="2800" dirty="0">
                <a:solidFill>
                  <a:schemeClr val="tx2"/>
                </a:solidFill>
                <a:latin typeface="獅尾圓體-Medium" panose="020B0500000000000000" pitchFamily="34" charset="-120"/>
                <a:ea typeface="獅尾圓體-Medium" panose="020B0500000000000000" pitchFamily="34" charset="-120"/>
              </a:rPr>
              <a:t>非公務機關</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辦理</a:t>
            </a:r>
            <a:r>
              <a:rPr lang="zh-TW" altLang="en-US" sz="2800" dirty="0">
                <a:solidFill>
                  <a:srgbClr val="FF0000"/>
                </a:solidFill>
                <a:latin typeface="獅尾圓體-Medium" panose="020B0500000000000000" pitchFamily="34" charset="-120"/>
                <a:ea typeface="獅尾圓體-Medium" panose="020B0500000000000000" pitchFamily="34" charset="-120"/>
              </a:rPr>
              <a:t>資通安全管理法</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及其</a:t>
            </a:r>
            <a:r>
              <a:rPr lang="zh-TW" altLang="en-US" sz="2800" dirty="0">
                <a:solidFill>
                  <a:srgbClr val="FF0000"/>
                </a:solidFill>
                <a:latin typeface="獅尾圓體-Medium" panose="020B0500000000000000" pitchFamily="34" charset="-120"/>
                <a:ea typeface="獅尾圓體-Medium" panose="020B0500000000000000" pitchFamily="34" charset="-120"/>
              </a:rPr>
              <a:t>子法</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相關法遵事項之落實情形。</a:t>
            </a:r>
          </a:p>
          <a:p>
            <a:pPr marL="538163" lvl="1" indent="-538163">
              <a:lnSpc>
                <a:spcPct val="150000"/>
              </a:lnSpc>
              <a:spcBef>
                <a:spcPts val="1000"/>
              </a:spcBef>
              <a:buClr>
                <a:schemeClr val="tx1">
                  <a:lumMod val="65000"/>
                  <a:lumOff val="35000"/>
                </a:schemeClr>
              </a:buClr>
              <a:buSzPct val="100000"/>
              <a:buFont typeface="Wingdings" panose="05000000000000000000" pitchFamily="2" charset="2"/>
              <a:buChar char="l"/>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經由外部稽核各機關</a:t>
            </a:r>
            <a:r>
              <a:rPr lang="zh-TW" altLang="en-US" sz="2800" dirty="0">
                <a:solidFill>
                  <a:srgbClr val="FF0000"/>
                </a:solidFill>
                <a:latin typeface="獅尾圓體-Medium" panose="020B0500000000000000" pitchFamily="34" charset="-120"/>
                <a:ea typeface="獅尾圓體-Medium" panose="020B0500000000000000" pitchFamily="34" charset="-120"/>
              </a:rPr>
              <a:t>資通安全維護計畫</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實施情形，</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改善並強化機關資通安全防護工作之完整性及有效性，以持續精進管理政府整體資安風險。</a:t>
            </a:r>
          </a:p>
        </p:txBody>
      </p:sp>
    </p:spTree>
    <p:extLst>
      <p:ext uri="{BB962C8B-B14F-4D97-AF65-F5344CB8AC3E}">
        <p14:creationId xmlns:p14="http://schemas.microsoft.com/office/powerpoint/2010/main" xmlns="" val="1971638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xmlns="" id="{A79472BD-29C2-23F3-9BF3-B324CD7B5826}"/>
              </a:ext>
            </a:extLst>
          </p:cNvPr>
          <p:cNvSpPr txBox="1">
            <a:spLocks/>
          </p:cNvSpPr>
          <p:nvPr/>
        </p:nvSpPr>
        <p:spPr>
          <a:xfrm>
            <a:off x="1703512" y="4005064"/>
            <a:ext cx="10081120" cy="936104"/>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TW" sz="4800" dirty="0">
                <a:solidFill>
                  <a:schemeClr val="tx2"/>
                </a:solidFill>
                <a:latin typeface="獅尾圓體-Black" panose="020B0500000000000000" pitchFamily="34" charset="-120"/>
                <a:ea typeface="獅尾圓體-Black" panose="020B0500000000000000" pitchFamily="34" charset="-120"/>
              </a:rPr>
              <a:t>3-3</a:t>
            </a:r>
            <a:r>
              <a:rPr lang="zh-TW" altLang="en-US" sz="4800" dirty="0">
                <a:solidFill>
                  <a:schemeClr val="tx2"/>
                </a:solidFill>
                <a:latin typeface="獅尾圓體-Black" panose="020B0500000000000000" pitchFamily="34" charset="-120"/>
                <a:ea typeface="獅尾圓體-Black" panose="020B0500000000000000" pitchFamily="34" charset="-120"/>
              </a:rPr>
              <a:t>、資通安全稽核計畫作業階段及時程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xmlns="" val="1715734821"/>
              </p:ext>
            </p:extLst>
          </p:nvPr>
        </p:nvGraphicFramePr>
        <p:xfrm>
          <a:off x="589132" y="2722727"/>
          <a:ext cx="10763452" cy="3714958"/>
        </p:xfrm>
        <a:graphic>
          <a:graphicData uri="http://schemas.openxmlformats.org/drawingml/2006/table">
            <a:tbl>
              <a:tblPr firstRow="1" bandRow="1">
                <a:tableStyleId>{69012ECD-51FC-41F1-AA8D-1B2483CD663E}</a:tableStyleId>
              </a:tblPr>
              <a:tblGrid>
                <a:gridCol w="1049206">
                  <a:extLst>
                    <a:ext uri="{9D8B030D-6E8A-4147-A177-3AD203B41FA5}">
                      <a16:colId xmlns:a16="http://schemas.microsoft.com/office/drawing/2014/main" xmlns="" val="20000"/>
                    </a:ext>
                  </a:extLst>
                </a:gridCol>
                <a:gridCol w="3773975">
                  <a:extLst>
                    <a:ext uri="{9D8B030D-6E8A-4147-A177-3AD203B41FA5}">
                      <a16:colId xmlns:a16="http://schemas.microsoft.com/office/drawing/2014/main" xmlns="" val="20001"/>
                    </a:ext>
                  </a:extLst>
                </a:gridCol>
                <a:gridCol w="5940271">
                  <a:extLst>
                    <a:ext uri="{9D8B030D-6E8A-4147-A177-3AD203B41FA5}">
                      <a16:colId xmlns:a16="http://schemas.microsoft.com/office/drawing/2014/main" xmlns="" val="20002"/>
                    </a:ext>
                  </a:extLst>
                </a:gridCol>
              </a:tblGrid>
              <a:tr h="399916">
                <a:tc>
                  <a:txBody>
                    <a:bodyPr/>
                    <a:lstStyle/>
                    <a:p>
                      <a:pPr algn="ctr"/>
                      <a:r>
                        <a:rPr lang="zh-TW" altLang="en-US" sz="2000" b="0" kern="1200" dirty="0">
                          <a:solidFill>
                            <a:schemeClr val="bg1"/>
                          </a:solidFill>
                          <a:latin typeface="獅尾圓體-Medium" panose="020B0500000000000000" pitchFamily="34" charset="-120"/>
                          <a:ea typeface="獅尾圓體-Medium" panose="020B0500000000000000" pitchFamily="34" charset="-120"/>
                        </a:rPr>
                        <a:t>項次</a:t>
                      </a:r>
                      <a:endParaRPr lang="zh-TW" altLang="en-US" sz="2000" b="0" kern="1200" dirty="0">
                        <a:solidFill>
                          <a:schemeClr val="bg1"/>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zh-TW" altLang="en-US" sz="2000" b="0" kern="1200" dirty="0">
                          <a:solidFill>
                            <a:schemeClr val="bg1"/>
                          </a:solidFill>
                          <a:latin typeface="獅尾圓體-Medium" panose="020B0500000000000000" pitchFamily="34" charset="-120"/>
                          <a:ea typeface="獅尾圓體-Medium" panose="020B0500000000000000" pitchFamily="34" charset="-120"/>
                        </a:rPr>
                        <a:t>階段（時程）</a:t>
                      </a:r>
                      <a:endParaRPr lang="zh-TW" altLang="en-US" sz="2000" b="0" kern="1200" dirty="0">
                        <a:solidFill>
                          <a:schemeClr val="bg1"/>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zh-TW" altLang="en-US" sz="2000" b="0" kern="1200" dirty="0">
                          <a:solidFill>
                            <a:schemeClr val="bg1"/>
                          </a:solidFill>
                          <a:latin typeface="獅尾圓體-Medium" panose="020B0500000000000000" pitchFamily="34" charset="-120"/>
                          <a:ea typeface="獅尾圓體-Medium" panose="020B0500000000000000" pitchFamily="34" charset="-120"/>
                        </a:rPr>
                        <a:t>重點工作</a:t>
                      </a:r>
                      <a:endParaRPr lang="zh-TW" altLang="en-US" sz="2000" b="0" kern="1200" dirty="0">
                        <a:solidFill>
                          <a:schemeClr val="bg1"/>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xmlns="" val="10000"/>
                  </a:ext>
                </a:extLst>
              </a:tr>
              <a:tr h="660316">
                <a:tc>
                  <a:txBody>
                    <a:bodyPr/>
                    <a:lstStyle/>
                    <a:p>
                      <a:pPr algn="ct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一</a:t>
                      </a:r>
                      <a:endPar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準備作業</a:t>
                      </a:r>
                      <a:endParaRPr lang="en-US" altLang="zh-TW"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algn="ct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en-US" altLang="zh-TW"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112</a:t>
                      </a: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 年 </a:t>
                      </a:r>
                      <a:r>
                        <a:rPr lang="en-US" altLang="zh-TW"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12</a:t>
                      </a: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 月</a:t>
                      </a:r>
                      <a:r>
                        <a:rPr lang="en-US" altLang="zh-TW"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-113</a:t>
                      </a: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 年 </a:t>
                      </a:r>
                      <a:r>
                        <a:rPr lang="en-US" altLang="zh-TW"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1</a:t>
                      </a: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 月）</a:t>
                      </a:r>
                      <a:endPar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研擬年度稽核整體規劃、受稽機關、稽核委員建議名單及調修稽核項目等</a:t>
                      </a:r>
                      <a:endPar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1018966">
                <a:tc>
                  <a:txBody>
                    <a:bodyPr/>
                    <a:lstStyle/>
                    <a:p>
                      <a:pPr algn="ct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二</a:t>
                      </a:r>
                      <a:endPar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前置作業（ </a:t>
                      </a:r>
                      <a:r>
                        <a:rPr lang="en-US" altLang="zh-TW"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2 </a:t>
                      </a: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月）</a:t>
                      </a:r>
                      <a:endPar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180975" indent="-180975">
                        <a:buFont typeface="Arial" panose="020B0604020202020204" pitchFamily="34" charset="0"/>
                        <a:buNone/>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一</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擬定稽核計畫並進行整備</a:t>
                      </a:r>
                    </a:p>
                    <a:p>
                      <a:pPr marL="180975" indent="-180975">
                        <a:buFont typeface="Arial" panose="020B0604020202020204" pitchFamily="34" charset="0"/>
                        <a:buNone/>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二</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確認受稽機關與協調時程</a:t>
                      </a:r>
                    </a:p>
                    <a:p>
                      <a:pPr marL="180975" indent="-180975">
                        <a:buFont typeface="Arial" panose="020B0604020202020204" pitchFamily="34" charset="0"/>
                        <a:buNone/>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三</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確認稽核委員與觀察員名單並辦理通知作業</a:t>
                      </a:r>
                      <a:endPar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660316">
                <a:tc>
                  <a:txBody>
                    <a:bodyPr/>
                    <a:lstStyle/>
                    <a:p>
                      <a:pPr algn="ct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三</a:t>
                      </a:r>
                      <a:endPar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實施作業（ </a:t>
                      </a:r>
                      <a:r>
                        <a:rPr lang="en-US" altLang="zh-TW"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3 </a:t>
                      </a: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月</a:t>
                      </a:r>
                      <a:r>
                        <a:rPr lang="en-US" altLang="zh-TW"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- 12 </a:t>
                      </a: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月）</a:t>
                      </a:r>
                      <a:endPar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180975" indent="-180975">
                        <a:buFont typeface="Arial" panose="020B0604020202020204" pitchFamily="34" charset="0"/>
                        <a:buNone/>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一</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辦理稽核委員與觀察員稽核前訓練</a:t>
                      </a:r>
                    </a:p>
                    <a:p>
                      <a:pPr marL="180975" indent="-180975">
                        <a:buFont typeface="Arial" panose="020B0604020202020204" pitchFamily="34" charset="0"/>
                        <a:buNone/>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二</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辦理受稽機關技術檢測及實地稽核</a:t>
                      </a:r>
                      <a:endPar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788878">
                <a:tc>
                  <a:txBody>
                    <a:bodyPr/>
                    <a:lstStyle/>
                    <a:p>
                      <a:pPr algn="ct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四</a:t>
                      </a:r>
                      <a:endPar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檢討作業</a:t>
                      </a:r>
                    </a:p>
                    <a:p>
                      <a:pPr algn="ct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 </a:t>
                      </a:r>
                      <a:r>
                        <a:rPr lang="en-US" altLang="zh-TW"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113 </a:t>
                      </a: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年 </a:t>
                      </a:r>
                      <a:r>
                        <a:rPr lang="en-US" altLang="zh-TW"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12 </a:t>
                      </a: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月</a:t>
                      </a:r>
                      <a:r>
                        <a:rPr lang="en-US" altLang="zh-TW"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 114 </a:t>
                      </a: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年 </a:t>
                      </a:r>
                      <a:r>
                        <a:rPr lang="en-US" altLang="zh-TW"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1 </a:t>
                      </a:r>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月）</a:t>
                      </a:r>
                      <a:endPar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r>
                        <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提出稽核結果及共同發現事項、建議表揚成績優良機關、撰擬送交立法院之年度稽核概況報告</a:t>
                      </a:r>
                      <a:endParaRPr lang="zh-TW" altLang="en-US" sz="20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bl>
          </a:graphicData>
        </a:graphic>
      </p:graphicFrame>
      <p:sp>
        <p:nvSpPr>
          <p:cNvPr id="7" name="標題 1">
            <a:extLst>
              <a:ext uri="{FF2B5EF4-FFF2-40B4-BE49-F238E27FC236}">
                <a16:creationId xmlns:a16="http://schemas.microsoft.com/office/drawing/2014/main" xmlns="" id="{6D0AB10E-3431-C505-7629-BB6CC511206A}"/>
              </a:ext>
            </a:extLst>
          </p:cNvPr>
          <p:cNvSpPr txBox="1">
            <a:spLocks/>
          </p:cNvSpPr>
          <p:nvPr/>
        </p:nvSpPr>
        <p:spPr>
          <a:xfrm>
            <a:off x="623392" y="40466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4800" dirty="0">
                <a:solidFill>
                  <a:schemeClr val="tx2"/>
                </a:solidFill>
                <a:latin typeface="獅尾圓體-Black" panose="020B0500000000000000" pitchFamily="34" charset="-120"/>
                <a:ea typeface="獅尾圓體-Black" panose="020B0500000000000000" pitchFamily="34" charset="-120"/>
              </a:rPr>
              <a:t>資通安全稽核計畫作業階段及時程</a:t>
            </a:r>
          </a:p>
        </p:txBody>
      </p:sp>
      <p:sp>
        <p:nvSpPr>
          <p:cNvPr id="8" name="內容版面配置區 2">
            <a:extLst>
              <a:ext uri="{FF2B5EF4-FFF2-40B4-BE49-F238E27FC236}">
                <a16:creationId xmlns:a16="http://schemas.microsoft.com/office/drawing/2014/main" xmlns="" id="{60C1157A-BBD3-B046-1FFD-07DABEDEFC26}"/>
              </a:ext>
            </a:extLst>
          </p:cNvPr>
          <p:cNvSpPr txBox="1">
            <a:spLocks/>
          </p:cNvSpPr>
          <p:nvPr/>
        </p:nvSpPr>
        <p:spPr>
          <a:xfrm>
            <a:off x="596689" y="1154163"/>
            <a:ext cx="11233248" cy="1152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lvl="1" indent="-449263" algn="just">
              <a:lnSpc>
                <a:spcPct val="100000"/>
              </a:lnSpc>
              <a:spcBef>
                <a:spcPts val="1000"/>
              </a:spcBef>
              <a:buClr>
                <a:schemeClr val="tx1">
                  <a:lumMod val="65000"/>
                  <a:lumOff val="35000"/>
                </a:schemeClr>
              </a:buClr>
              <a:buSzPct val="100000"/>
              <a:buFont typeface="Wingdings" panose="05000000000000000000" pitchFamily="2" charset="2"/>
              <a:buChar char="l"/>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本（</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113</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）年資安稽核作業，分為準備作業、前置作業、實施作業及檢討作業等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4</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 階段。</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449263" lvl="1" indent="-449263" algn="just">
              <a:lnSpc>
                <a:spcPct val="100000"/>
              </a:lnSpc>
              <a:spcBef>
                <a:spcPts val="1000"/>
              </a:spcBef>
              <a:buClr>
                <a:schemeClr val="tx1">
                  <a:lumMod val="65000"/>
                  <a:lumOff val="35000"/>
                </a:schemeClr>
              </a:buClr>
              <a:buSzPct val="100000"/>
              <a:buFont typeface="Wingdings" panose="05000000000000000000" pitchFamily="2" charset="2"/>
              <a:buChar char="l"/>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各階段作業時程及重點工作（如下圖）。</a:t>
            </a:r>
          </a:p>
        </p:txBody>
      </p:sp>
    </p:spTree>
    <p:extLst>
      <p:ext uri="{BB962C8B-B14F-4D97-AF65-F5344CB8AC3E}">
        <p14:creationId xmlns:p14="http://schemas.microsoft.com/office/powerpoint/2010/main" xmlns="" val="4064402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xmlns="" id="{3AE1B5BC-2FA6-7E14-7596-C1459C83D50F}"/>
              </a:ext>
            </a:extLst>
          </p:cNvPr>
          <p:cNvSpPr txBox="1">
            <a:spLocks/>
          </p:cNvSpPr>
          <p:nvPr/>
        </p:nvSpPr>
        <p:spPr>
          <a:xfrm>
            <a:off x="1703512" y="4005064"/>
            <a:ext cx="10081120" cy="9361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TW" sz="4800" dirty="0">
                <a:solidFill>
                  <a:schemeClr val="tx2"/>
                </a:solidFill>
                <a:latin typeface="獅尾圓體-Black" panose="020B0500000000000000" pitchFamily="34" charset="-120"/>
                <a:ea typeface="獅尾圓體-Black" panose="020B0500000000000000" pitchFamily="34" charset="-120"/>
              </a:rPr>
              <a:t>3-4</a:t>
            </a:r>
            <a:r>
              <a:rPr lang="zh-TW" altLang="en-US" sz="4800" dirty="0">
                <a:solidFill>
                  <a:schemeClr val="tx2"/>
                </a:solidFill>
                <a:latin typeface="獅尾圓體-Black" panose="020B0500000000000000" pitchFamily="34" charset="-120"/>
                <a:ea typeface="獅尾圓體-Black" panose="020B0500000000000000" pitchFamily="34" charset="-120"/>
              </a:rPr>
              <a:t>、資通安全稽核計畫稽核團隊</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xmlns="" id="{13ABC214-188A-F2DC-3DD9-29C0A9BD6CE8}"/>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資通安全稽核計畫稽核團隊</a:t>
            </a:r>
          </a:p>
        </p:txBody>
      </p:sp>
      <p:sp>
        <p:nvSpPr>
          <p:cNvPr id="7" name="內容版面配置區 2">
            <a:extLst>
              <a:ext uri="{FF2B5EF4-FFF2-40B4-BE49-F238E27FC236}">
                <a16:creationId xmlns:a16="http://schemas.microsoft.com/office/drawing/2014/main" xmlns="" id="{A1F3924C-D1BB-B916-86C2-BC954A479D0F}"/>
              </a:ext>
            </a:extLst>
          </p:cNvPr>
          <p:cNvSpPr txBox="1">
            <a:spLocks/>
          </p:cNvSpPr>
          <p:nvPr/>
        </p:nvSpPr>
        <p:spPr>
          <a:xfrm>
            <a:off x="767408" y="1628800"/>
            <a:ext cx="10513168" cy="4104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457200" algn="just">
              <a:lnSpc>
                <a:spcPts val="4200"/>
              </a:lnSpc>
              <a:spcBef>
                <a:spcPts val="1000"/>
              </a:spcBef>
              <a:buClr>
                <a:schemeClr val="tx1">
                  <a:lumMod val="65000"/>
                  <a:lumOff val="35000"/>
                </a:schemeClr>
              </a:buClr>
              <a:buSzPct val="100000"/>
              <a:buFont typeface="Wingdings" panose="05000000000000000000" pitchFamily="2" charset="2"/>
              <a:buChar char="l"/>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資安稽核團隊組成原則（</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906463" lvl="1" indent="-457200" algn="just">
              <a:lnSpc>
                <a:spcPts val="4200"/>
              </a:lnSpc>
              <a:spcBef>
                <a:spcPts val="1000"/>
              </a:spcBef>
              <a:buClr>
                <a:schemeClr val="tx1">
                  <a:lumMod val="65000"/>
                  <a:lumOff val="35000"/>
                </a:schemeClr>
              </a:buClr>
              <a:buSzPct val="100000"/>
              <a:buFont typeface="Wingdings" panose="05000000000000000000" pitchFamily="2" charset="2"/>
              <a:buChar char="Ø"/>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領隊</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906463" lvl="1" indent="-457200" algn="just">
              <a:lnSpc>
                <a:spcPts val="4200"/>
              </a:lnSpc>
              <a:spcBef>
                <a:spcPts val="1000"/>
              </a:spcBef>
              <a:buClr>
                <a:schemeClr val="tx1">
                  <a:lumMod val="65000"/>
                  <a:lumOff val="35000"/>
                </a:schemeClr>
              </a:buClr>
              <a:buSzPct val="100000"/>
              <a:buFont typeface="Wingdings" panose="05000000000000000000" pitchFamily="2" charset="2"/>
              <a:buChar char="Ø"/>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協同領隊</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906463" lvl="1" indent="-457200" algn="just">
              <a:lnSpc>
                <a:spcPts val="4200"/>
              </a:lnSpc>
              <a:spcBef>
                <a:spcPts val="1000"/>
              </a:spcBef>
              <a:buClr>
                <a:schemeClr val="tx1">
                  <a:lumMod val="65000"/>
                  <a:lumOff val="35000"/>
                </a:schemeClr>
              </a:buClr>
              <a:buSzPct val="100000"/>
              <a:buFont typeface="Wingdings" panose="05000000000000000000" pitchFamily="2" charset="2"/>
              <a:buChar char="Ø"/>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稽核委員</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906463" lvl="1" indent="-457200" algn="just">
              <a:lnSpc>
                <a:spcPts val="4200"/>
              </a:lnSpc>
              <a:spcBef>
                <a:spcPts val="1000"/>
              </a:spcBef>
              <a:buClr>
                <a:schemeClr val="tx1">
                  <a:lumMod val="65000"/>
                  <a:lumOff val="35000"/>
                </a:schemeClr>
              </a:buClr>
              <a:buSzPct val="100000"/>
              <a:buFont typeface="Wingdings" panose="05000000000000000000" pitchFamily="2" charset="2"/>
              <a:buChar char="Ø"/>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觀察員</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906463" lvl="1" indent="-457200" algn="just">
              <a:lnSpc>
                <a:spcPts val="4200"/>
              </a:lnSpc>
              <a:spcBef>
                <a:spcPts val="1000"/>
              </a:spcBef>
              <a:buClr>
                <a:schemeClr val="tx1">
                  <a:lumMod val="65000"/>
                  <a:lumOff val="35000"/>
                </a:schemeClr>
              </a:buClr>
              <a:buSzPct val="100000"/>
              <a:buFont typeface="Wingdings" panose="05000000000000000000" pitchFamily="2" charset="2"/>
              <a:buChar char="Ø"/>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技術檢測團隊</a:t>
            </a:r>
          </a:p>
        </p:txBody>
      </p:sp>
      <p:sp>
        <p:nvSpPr>
          <p:cNvPr id="9" name="矩形 8">
            <a:extLst>
              <a:ext uri="{FF2B5EF4-FFF2-40B4-BE49-F238E27FC236}">
                <a16:creationId xmlns:a16="http://schemas.microsoft.com/office/drawing/2014/main" xmlns="" id="{9071FC20-5A12-69B5-3201-59DC7FC5401A}"/>
              </a:ext>
            </a:extLst>
          </p:cNvPr>
          <p:cNvSpPr/>
          <p:nvPr/>
        </p:nvSpPr>
        <p:spPr>
          <a:xfrm>
            <a:off x="767408" y="5661248"/>
            <a:ext cx="10513168" cy="576064"/>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xmlns="" id="{0A326B6C-FBA9-D673-0C3E-EC436CD6E1FB}"/>
              </a:ext>
            </a:extLst>
          </p:cNvPr>
          <p:cNvSpPr/>
          <p:nvPr/>
        </p:nvSpPr>
        <p:spPr>
          <a:xfrm>
            <a:off x="839416" y="5718153"/>
            <a:ext cx="9217024" cy="461665"/>
          </a:xfrm>
          <a:prstGeom prst="rect">
            <a:avLst/>
          </a:prstGeom>
        </p:spPr>
        <p:txBody>
          <a:bodyPr wrap="square" anchor="ctr">
            <a:spAutoFit/>
          </a:bodyPr>
          <a:lstStyle/>
          <a:p>
            <a:r>
              <a:rPr lang="zh-TW" altLang="en-US" sz="2400" dirty="0">
                <a:solidFill>
                  <a:schemeClr val="bg1"/>
                </a:solidFill>
                <a:latin typeface="獅尾圓體-Medium" panose="020B0500000000000000" pitchFamily="34" charset="-120"/>
                <a:ea typeface="獅尾圓體-Medium" panose="020B0500000000000000" pitchFamily="34" charset="-120"/>
              </a:rPr>
              <a:t>（*）：本範例以行政院國家資通安全會報資安稽核團隊組成介紹</a:t>
            </a:r>
          </a:p>
        </p:txBody>
      </p:sp>
    </p:spTree>
    <p:extLst>
      <p:ext uri="{BB962C8B-B14F-4D97-AF65-F5344CB8AC3E}">
        <p14:creationId xmlns:p14="http://schemas.microsoft.com/office/powerpoint/2010/main" xmlns="" val="3247857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09AB33D1-E77E-7F7E-7E22-EAF80B19D940}"/>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資通安全稽核計畫稽核團隊</a:t>
            </a:r>
          </a:p>
        </p:txBody>
      </p:sp>
      <p:sp>
        <p:nvSpPr>
          <p:cNvPr id="6" name="內容版面配置區 2">
            <a:extLst>
              <a:ext uri="{FF2B5EF4-FFF2-40B4-BE49-F238E27FC236}">
                <a16:creationId xmlns:a16="http://schemas.microsoft.com/office/drawing/2014/main" xmlns="" id="{0A48D58C-CC75-14A7-6E02-6EA7CBA69030}"/>
              </a:ext>
            </a:extLst>
          </p:cNvPr>
          <p:cNvSpPr txBox="1">
            <a:spLocks/>
          </p:cNvSpPr>
          <p:nvPr/>
        </p:nvSpPr>
        <p:spPr>
          <a:xfrm>
            <a:off x="767408" y="1916832"/>
            <a:ext cx="10585176" cy="46085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ts val="5200"/>
              </a:lnSpc>
              <a:spcBef>
                <a:spcPts val="1000"/>
              </a:spcBef>
              <a:buClr>
                <a:schemeClr val="tx1">
                  <a:lumMod val="65000"/>
                  <a:lumOff val="35000"/>
                </a:schemeClr>
              </a:buClr>
              <a:buSzPct val="100000"/>
              <a:buNone/>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行政院國家資通安全會報資安稽核團隊組成原則如下： </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446088" lvl="1" indent="-446088" algn="just">
              <a:lnSpc>
                <a:spcPts val="5200"/>
              </a:lnSpc>
              <a:spcBef>
                <a:spcPts val="1000"/>
              </a:spcBef>
              <a:buClr>
                <a:schemeClr val="tx1">
                  <a:lumMod val="65000"/>
                  <a:lumOff val="35000"/>
                </a:schemeClr>
              </a:buClr>
              <a:buSzPct val="100000"/>
              <a:buFont typeface="Wingdings" panose="05000000000000000000" pitchFamily="2" charset="2"/>
              <a:buChar char="l"/>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領隊：行政院國家資通安全會報副召集人、協同副召集人、其他經其授權之人員，或由行政院國家資通安全會報幕僚單位：數位發展部（以下簡稱數位部）之正副首長及資通安全署</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（以下簡稱資安署）之正副首長、主任秘書擔任，並得由策略面委員代理。</a:t>
            </a:r>
          </a:p>
        </p:txBody>
      </p:sp>
    </p:spTree>
    <p:extLst>
      <p:ext uri="{BB962C8B-B14F-4D97-AF65-F5344CB8AC3E}">
        <p14:creationId xmlns:p14="http://schemas.microsoft.com/office/powerpoint/2010/main" xmlns="" val="1010039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48F3BF0F-BD49-5164-7E8D-A62C22E58838}"/>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資通安全稽核計畫稽核團隊</a:t>
            </a:r>
          </a:p>
        </p:txBody>
      </p:sp>
      <p:sp>
        <p:nvSpPr>
          <p:cNvPr id="6" name="內容版面配置區 2">
            <a:extLst>
              <a:ext uri="{FF2B5EF4-FFF2-40B4-BE49-F238E27FC236}">
                <a16:creationId xmlns:a16="http://schemas.microsoft.com/office/drawing/2014/main" xmlns="" id="{0FEF9A07-D6A8-3592-E2C5-72D75A645E5D}"/>
              </a:ext>
            </a:extLst>
          </p:cNvPr>
          <p:cNvSpPr txBox="1">
            <a:spLocks/>
          </p:cNvSpPr>
          <p:nvPr/>
        </p:nvSpPr>
        <p:spPr>
          <a:xfrm>
            <a:off x="623392" y="1484784"/>
            <a:ext cx="11161240" cy="504056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indent="-449263" algn="just" hangingPunct="0">
              <a:lnSpc>
                <a:spcPct val="120000"/>
              </a:lnSpc>
              <a:spcBef>
                <a:spcPts val="600"/>
              </a:spcBef>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稽核委員：</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1169988" lvl="1" indent="-720725" algn="just" hangingPunct="0">
              <a:lnSpc>
                <a:spcPct val="120000"/>
              </a:lnSpc>
              <a:spcBef>
                <a:spcPts val="600"/>
              </a:spcBef>
              <a:buNone/>
              <a:tabLst>
                <a:tab pos="719138" algn="l"/>
              </a:tabLst>
            </a:pP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一</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每個受稽機關原則配置 </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8 </a:t>
            </a: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名委員進行資安實地稽核作業，分配為</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策略面 </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2 </a:t>
            </a: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人、管理面 </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3 </a:t>
            </a: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人及技術面 </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3 </a:t>
            </a: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人。</a:t>
            </a:r>
            <a:endPar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1071563" lvl="1" indent="-622300" algn="just" hangingPunct="0">
              <a:lnSpc>
                <a:spcPct val="120000"/>
              </a:lnSpc>
              <a:spcBef>
                <a:spcPts val="600"/>
              </a:spcBef>
              <a:buNone/>
              <a:tabLst>
                <a:tab pos="719138" algn="l"/>
              </a:tabLst>
            </a:pP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二</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 如受稽機關有維運工控系統或運營科技（</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），則額外配置 </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2 </a:t>
            </a: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名</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工控（</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）稽核委員進行工控系統或運營科技（</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）實地稽核</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作業。</a:t>
            </a:r>
            <a:endPar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1169988" lvl="1" indent="-720725" algn="just" hangingPunct="0">
              <a:lnSpc>
                <a:spcPct val="120000"/>
              </a:lnSpc>
              <a:spcBef>
                <a:spcPts val="600"/>
              </a:spcBef>
              <a:buNone/>
              <a:tabLst>
                <a:tab pos="719138" algn="l"/>
              </a:tabLst>
            </a:pP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三</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由數位部考量稽核實際需求，邀請具備資通安全政策、管理、</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技術、法律專業或具實務經驗之公務機關代表或產、學、研等專家學者擔任小組成員，其中公務機關代表不少於全體成員人數之 </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4 </a:t>
            </a: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分</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之</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1</a:t>
            </a: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a:t>
            </a:r>
          </a:p>
        </p:txBody>
      </p:sp>
    </p:spTree>
    <p:extLst>
      <p:ext uri="{BB962C8B-B14F-4D97-AF65-F5344CB8AC3E}">
        <p14:creationId xmlns:p14="http://schemas.microsoft.com/office/powerpoint/2010/main" xmlns="" val="1663030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191344" y="4293865"/>
            <a:ext cx="10515600" cy="935038"/>
          </a:xfrm>
          <a:prstGeom prst="rect">
            <a:avLst/>
          </a:prstGeom>
        </p:spPr>
        <p:txBody>
          <a:bodyPr>
            <a:normAutofit fontScale="90000"/>
          </a:bodyPr>
          <a:lstStyle/>
          <a:p>
            <a:pPr>
              <a:lnSpc>
                <a:spcPct val="100000"/>
              </a:lnSpc>
            </a:pPr>
            <a:r>
              <a:rPr lang="zh-TW" altLang="en-US" sz="6000" dirty="0">
                <a:solidFill>
                  <a:schemeClr val="bg1"/>
                </a:solidFill>
                <a:latin typeface="獅尾圓體-Black" panose="020B0500000000000000" pitchFamily="34" charset="-120"/>
                <a:ea typeface="獅尾圓體-Black" panose="020B0500000000000000" pitchFamily="34" charset="-120"/>
              </a:rPr>
              <a:t>資安稽核意義與類型</a:t>
            </a:r>
          </a:p>
        </p:txBody>
      </p:sp>
      <p:sp>
        <p:nvSpPr>
          <p:cNvPr id="2" name="文字方塊 1">
            <a:extLst>
              <a:ext uri="{FF2B5EF4-FFF2-40B4-BE49-F238E27FC236}">
                <a16:creationId xmlns:a16="http://schemas.microsoft.com/office/drawing/2014/main" xmlns="" id="{00A0AC9C-1454-2A51-0413-47E268666555}"/>
              </a:ext>
            </a:extLst>
          </p:cNvPr>
          <p:cNvSpPr txBox="1"/>
          <p:nvPr/>
        </p:nvSpPr>
        <p:spPr>
          <a:xfrm>
            <a:off x="191344" y="3140968"/>
            <a:ext cx="4104456" cy="1107996"/>
          </a:xfrm>
          <a:prstGeom prst="rect">
            <a:avLst/>
          </a:prstGeom>
          <a:noFill/>
        </p:spPr>
        <p:txBody>
          <a:bodyPr wrap="square" rtlCol="0">
            <a:spAutoFit/>
          </a:bodyPr>
          <a:lstStyle/>
          <a:p>
            <a:r>
              <a:rPr lang="zh-TW" altLang="en-US" sz="6600" dirty="0">
                <a:solidFill>
                  <a:schemeClr val="bg1"/>
                </a:solidFill>
                <a:latin typeface="獅尾圓體-Black" panose="020B0500000000000000" pitchFamily="34" charset="-120"/>
                <a:ea typeface="獅尾圓體-Black" panose="020B0500000000000000" pitchFamily="34" charset="-120"/>
              </a:rPr>
              <a:t>第一章</a:t>
            </a:r>
            <a:endParaRPr lang="zh-TW" altLang="en-US" sz="6600"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48F3BF0F-BD49-5164-7E8D-A62C22E58838}"/>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資通安全稽核計畫稽核團隊</a:t>
            </a:r>
          </a:p>
        </p:txBody>
      </p:sp>
      <p:sp>
        <p:nvSpPr>
          <p:cNvPr id="6" name="內容版面配置區 2">
            <a:extLst>
              <a:ext uri="{FF2B5EF4-FFF2-40B4-BE49-F238E27FC236}">
                <a16:creationId xmlns:a16="http://schemas.microsoft.com/office/drawing/2014/main" xmlns="" id="{0FEF9A07-D6A8-3592-E2C5-72D75A645E5D}"/>
              </a:ext>
            </a:extLst>
          </p:cNvPr>
          <p:cNvSpPr txBox="1">
            <a:spLocks/>
          </p:cNvSpPr>
          <p:nvPr/>
        </p:nvSpPr>
        <p:spPr>
          <a:xfrm>
            <a:off x="767408" y="1556792"/>
            <a:ext cx="10585176" cy="504056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indent="-449263" algn="just" hangingPunct="0">
              <a:lnSpc>
                <a:spcPts val="3800"/>
              </a:lnSpc>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稽核委員：</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1171575" lvl="1" indent="-906463" algn="just" hangingPunct="0">
              <a:lnSpc>
                <a:spcPts val="3800"/>
              </a:lnSpc>
              <a:spcBef>
                <a:spcPts val="1000"/>
              </a:spcBef>
              <a:buNone/>
              <a:tabLst>
                <a:tab pos="719138" algn="l"/>
                <a:tab pos="982663" algn="l"/>
              </a:tabLst>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（四）如有涉及特定非公務機關資通安全維護計畫實施情形稽核辦法第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6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條第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4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項各款之情形， 稽核委員應通知資安署，並主動迴避擔任該場次稽核委員。</a:t>
            </a:r>
          </a:p>
          <a:p>
            <a:pPr marL="1169988" lvl="1" indent="-904875" algn="just" hangingPunct="0">
              <a:lnSpc>
                <a:spcPts val="3800"/>
              </a:lnSpc>
              <a:spcBef>
                <a:spcPts val="1000"/>
              </a:spcBef>
              <a:buNone/>
              <a:tabLst>
                <a:tab pos="719138" algn="l"/>
                <a:tab pos="806450" algn="l"/>
              </a:tabLst>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（五）如於本年已受其他上級或中央目的事業主管機關邀約擔任同一受稽機關稽核委員，亦應通知資安署及迴避擔任該</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場次稽核委員。</a:t>
            </a:r>
          </a:p>
        </p:txBody>
      </p:sp>
    </p:spTree>
    <p:extLst>
      <p:ext uri="{BB962C8B-B14F-4D97-AF65-F5344CB8AC3E}">
        <p14:creationId xmlns:p14="http://schemas.microsoft.com/office/powerpoint/2010/main" xmlns="" val="609906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851D76B4-332D-1E43-DDFC-5B85874EE303}"/>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資通安全稽核計畫稽核團隊</a:t>
            </a:r>
          </a:p>
        </p:txBody>
      </p:sp>
      <p:sp>
        <p:nvSpPr>
          <p:cNvPr id="6" name="內容版面配置區 2">
            <a:extLst>
              <a:ext uri="{FF2B5EF4-FFF2-40B4-BE49-F238E27FC236}">
                <a16:creationId xmlns:a16="http://schemas.microsoft.com/office/drawing/2014/main" xmlns="" id="{8D8CDBFE-A0BB-B550-D582-6C29A9163BFA}"/>
              </a:ext>
            </a:extLst>
          </p:cNvPr>
          <p:cNvSpPr txBox="1">
            <a:spLocks/>
          </p:cNvSpPr>
          <p:nvPr/>
        </p:nvSpPr>
        <p:spPr>
          <a:xfrm>
            <a:off x="767408" y="1916832"/>
            <a:ext cx="10801200" cy="47525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indent="-449263" algn="just" hangingPunct="0">
              <a:lnSpc>
                <a:spcPts val="5200"/>
              </a:lnSpc>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觀察員：自總統府與中央一級機關含直屬機關、直轄市政府與</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各縣市政府及所屬一級機關之公務人員遴選，每場次至多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2 </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名</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觀察員。 </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449263" indent="-449263" algn="just" hangingPunct="0">
              <a:lnSpc>
                <a:spcPts val="5200"/>
              </a:lnSpc>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工作人員：辦理現場幕僚或行政作業之人員，負責啟始會議、</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委員意見交換、結束會議簡報及其他行政庶務作業，人數視實際需求配置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3 </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至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6 </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名。</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Tree>
    <p:extLst>
      <p:ext uri="{BB962C8B-B14F-4D97-AF65-F5344CB8AC3E}">
        <p14:creationId xmlns:p14="http://schemas.microsoft.com/office/powerpoint/2010/main" xmlns="" val="3583778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48F3BF0F-BD49-5164-7E8D-A62C22E58838}"/>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資通安全稽核計畫稽核團隊</a:t>
            </a:r>
          </a:p>
        </p:txBody>
      </p:sp>
      <p:sp>
        <p:nvSpPr>
          <p:cNvPr id="6" name="內容版面配置區 2">
            <a:extLst>
              <a:ext uri="{FF2B5EF4-FFF2-40B4-BE49-F238E27FC236}">
                <a16:creationId xmlns:a16="http://schemas.microsoft.com/office/drawing/2014/main" xmlns="" id="{0FEF9A07-D6A8-3592-E2C5-72D75A645E5D}"/>
              </a:ext>
            </a:extLst>
          </p:cNvPr>
          <p:cNvSpPr txBox="1">
            <a:spLocks/>
          </p:cNvSpPr>
          <p:nvPr/>
        </p:nvSpPr>
        <p:spPr>
          <a:xfrm>
            <a:off x="767408" y="1628800"/>
            <a:ext cx="10585176" cy="504056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17550" indent="-496888">
              <a:lnSpc>
                <a:spcPts val="5200"/>
              </a:lnSpc>
              <a:buFont typeface="Wingdings"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技術檢測團隊：由國家資通安全研究院（以下簡稱資安院）及資安署中具備惡意程式檢測、系統滲透測試及網路檢測等資安檢測能力及經驗之技術人員擔任，每場技術人員至多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12</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 名。 </a:t>
            </a:r>
          </a:p>
          <a:p>
            <a:pPr marL="717550" indent="-496888">
              <a:lnSpc>
                <a:spcPts val="5200"/>
              </a:lnSpc>
              <a:buFont typeface="Wingdings"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觀摩人員：觀摩現場實地稽核作業，不參與稽核問答過程，</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人數視實際需求而定。 </a:t>
            </a:r>
          </a:p>
        </p:txBody>
      </p:sp>
    </p:spTree>
    <p:extLst>
      <p:ext uri="{BB962C8B-B14F-4D97-AF65-F5344CB8AC3E}">
        <p14:creationId xmlns:p14="http://schemas.microsoft.com/office/powerpoint/2010/main" xmlns="" val="208616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xmlns="" id="{0C4DEFC8-344E-F622-AA38-7381279C062E}"/>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資通安全稽核計畫稽核團隊</a:t>
            </a:r>
          </a:p>
        </p:txBody>
      </p:sp>
      <p:sp>
        <p:nvSpPr>
          <p:cNvPr id="9" name="內容版面配置區 2">
            <a:extLst>
              <a:ext uri="{FF2B5EF4-FFF2-40B4-BE49-F238E27FC236}">
                <a16:creationId xmlns:a16="http://schemas.microsoft.com/office/drawing/2014/main" xmlns="" id="{2EF8574D-9ACD-FFE5-E4F2-73A9123117DC}"/>
              </a:ext>
            </a:extLst>
          </p:cNvPr>
          <p:cNvSpPr txBox="1">
            <a:spLocks/>
          </p:cNvSpPr>
          <p:nvPr/>
        </p:nvSpPr>
        <p:spPr>
          <a:xfrm>
            <a:off x="663829" y="1484784"/>
            <a:ext cx="11233248" cy="5760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lvl="1" indent="-449263" algn="just">
              <a:lnSpc>
                <a:spcPct val="100000"/>
              </a:lnSpc>
              <a:spcBef>
                <a:spcPts val="1000"/>
              </a:spcBef>
              <a:buClr>
                <a:schemeClr val="tx1">
                  <a:lumMod val="65000"/>
                  <a:lumOff val="35000"/>
                </a:schemeClr>
              </a:buClr>
              <a:buSzPct val="100000"/>
              <a:buFont typeface="Wingdings" panose="05000000000000000000" pitchFamily="2" charset="2"/>
              <a:buChar char="l"/>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稽核團隊組成及員額配置</a:t>
            </a:r>
          </a:p>
        </p:txBody>
      </p:sp>
      <p:graphicFrame>
        <p:nvGraphicFramePr>
          <p:cNvPr id="12" name="表格 11">
            <a:extLst>
              <a:ext uri="{FF2B5EF4-FFF2-40B4-BE49-F238E27FC236}">
                <a16:creationId xmlns:a16="http://schemas.microsoft.com/office/drawing/2014/main" xmlns="" id="{29725B45-E3C9-6242-B6C4-15584356817C}"/>
              </a:ext>
            </a:extLst>
          </p:cNvPr>
          <p:cNvGraphicFramePr>
            <a:graphicFrameLocks noGrp="1"/>
          </p:cNvGraphicFramePr>
          <p:nvPr>
            <p:extLst>
              <p:ext uri="{D42A27DB-BD31-4B8C-83A1-F6EECF244321}">
                <p14:modId xmlns:p14="http://schemas.microsoft.com/office/powerpoint/2010/main" xmlns="" val="3576757116"/>
              </p:ext>
            </p:extLst>
          </p:nvPr>
        </p:nvGraphicFramePr>
        <p:xfrm>
          <a:off x="780293" y="1988840"/>
          <a:ext cx="10886746" cy="4628464"/>
        </p:xfrm>
        <a:graphic>
          <a:graphicData uri="http://schemas.openxmlformats.org/drawingml/2006/table">
            <a:tbl>
              <a:tblPr firstRow="1" bandRow="1">
                <a:tableStyleId>{69012ECD-51FC-41F1-AA8D-1B2483CD663E}</a:tableStyleId>
              </a:tblPr>
              <a:tblGrid>
                <a:gridCol w="3024336">
                  <a:extLst>
                    <a:ext uri="{9D8B030D-6E8A-4147-A177-3AD203B41FA5}">
                      <a16:colId xmlns:a16="http://schemas.microsoft.com/office/drawing/2014/main" xmlns="" val="20000"/>
                    </a:ext>
                  </a:extLst>
                </a:gridCol>
                <a:gridCol w="4320540">
                  <a:extLst>
                    <a:ext uri="{9D8B030D-6E8A-4147-A177-3AD203B41FA5}">
                      <a16:colId xmlns:a16="http://schemas.microsoft.com/office/drawing/2014/main" xmlns="" val="20001"/>
                    </a:ext>
                  </a:extLst>
                </a:gridCol>
                <a:gridCol w="1987459">
                  <a:extLst>
                    <a:ext uri="{9D8B030D-6E8A-4147-A177-3AD203B41FA5}">
                      <a16:colId xmlns:a16="http://schemas.microsoft.com/office/drawing/2014/main" xmlns="" val="20002"/>
                    </a:ext>
                  </a:extLst>
                </a:gridCol>
                <a:gridCol w="1554411">
                  <a:extLst>
                    <a:ext uri="{9D8B030D-6E8A-4147-A177-3AD203B41FA5}">
                      <a16:colId xmlns:a16="http://schemas.microsoft.com/office/drawing/2014/main" xmlns="" val="20003"/>
                    </a:ext>
                  </a:extLst>
                </a:gridCol>
              </a:tblGrid>
              <a:tr h="454996">
                <a:tc>
                  <a:txBody>
                    <a:bodyPr/>
                    <a:lstStyle/>
                    <a:p>
                      <a:pPr marL="0" algn="ctr" defTabSz="914400" rtl="0" eaLnBrk="1" latinLnBrk="0" hangingPunct="1"/>
                      <a:r>
                        <a:rPr lang="zh-TW" altLang="en-US" sz="2200" b="0" kern="1200" dirty="0">
                          <a:solidFill>
                            <a:schemeClr val="bg1"/>
                          </a:solidFill>
                          <a:latin typeface="獅尾圓體-Medium" panose="020B0500000000000000" pitchFamily="34" charset="-120"/>
                          <a:ea typeface="獅尾圓體-Medium" panose="020B0500000000000000" pitchFamily="34" charset="-120"/>
                        </a:rPr>
                        <a:t>項目</a:t>
                      </a:r>
                      <a:endParaRPr lang="zh-TW" altLang="en-US" sz="2200" b="0" kern="1200" dirty="0">
                        <a:solidFill>
                          <a:schemeClr val="bg1"/>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algn="ctr" defTabSz="914400" rtl="0" eaLnBrk="1" latinLnBrk="0" hangingPunct="1"/>
                      <a:r>
                        <a:rPr lang="zh-TW" altLang="en-US" sz="2200" b="0" kern="1200" dirty="0">
                          <a:solidFill>
                            <a:schemeClr val="bg1"/>
                          </a:solidFill>
                          <a:latin typeface="獅尾圓體-Medium" panose="020B0500000000000000" pitchFamily="34" charset="-120"/>
                          <a:ea typeface="獅尾圓體-Medium" panose="020B0500000000000000" pitchFamily="34" charset="-120"/>
                        </a:rPr>
                        <a:t>稽核團隊組成</a:t>
                      </a:r>
                      <a:endParaRPr lang="zh-TW" altLang="en-US" sz="2200" b="0" kern="1200" dirty="0">
                        <a:solidFill>
                          <a:schemeClr val="bg1"/>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algn="ctr" defTabSz="914400" rtl="0" eaLnBrk="1" latinLnBrk="0" hangingPunct="1"/>
                      <a:r>
                        <a:rPr lang="zh-TW" altLang="en-US" sz="2200" b="0" kern="1200" dirty="0">
                          <a:solidFill>
                            <a:schemeClr val="bg1"/>
                          </a:solidFill>
                          <a:latin typeface="獅尾圓體-Medium" panose="020B0500000000000000" pitchFamily="34" charset="-120"/>
                          <a:ea typeface="獅尾圓體-Medium" panose="020B0500000000000000" pitchFamily="34" charset="-120"/>
                        </a:rPr>
                        <a:t>人員配置</a:t>
                      </a:r>
                      <a:endParaRPr lang="zh-TW" altLang="en-US" sz="2200" b="0" kern="1200" dirty="0">
                        <a:solidFill>
                          <a:schemeClr val="bg1"/>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algn="ctr" defTabSz="914400" rtl="0" eaLnBrk="1" latinLnBrk="0" hangingPunct="1"/>
                      <a:r>
                        <a:rPr lang="zh-TW" altLang="en-US" sz="2200" b="0" kern="1200" dirty="0">
                          <a:solidFill>
                            <a:schemeClr val="bg1"/>
                          </a:solidFill>
                          <a:latin typeface="獅尾圓體-Medium" panose="020B0500000000000000" pitchFamily="34" charset="-120"/>
                          <a:ea typeface="獅尾圓體-Medium" panose="020B0500000000000000" pitchFamily="34" charset="-120"/>
                        </a:rPr>
                        <a:t>總計</a:t>
                      </a:r>
                      <a:endParaRPr lang="zh-TW" altLang="en-US" sz="2200" b="0" kern="1200" dirty="0">
                        <a:solidFill>
                          <a:schemeClr val="bg1"/>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xmlns="" val="10000"/>
                  </a:ext>
                </a:extLst>
              </a:tr>
              <a:tr h="454996">
                <a:tc rowSpan="5">
                  <a:txBody>
                    <a:bodyPr/>
                    <a:lstStyle/>
                    <a:p>
                      <a:pPr marL="0" algn="ctr" defTabSz="914400" rtl="0" eaLnBrk="1" latinLnBrk="0" hangingPunct="1"/>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實地稽核</a:t>
                      </a:r>
                      <a:endPar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algn="ctr" defTabSz="914400" rtl="0" eaLnBrk="1" latinLnBrk="0" hangingPunct="1"/>
                      <a:endPar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algn="ctr" defTabSz="914400" rtl="0" eaLnBrk="1" latinLnBrk="0" hangingPunct="1"/>
                      <a:endPar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algn="ctr" defTabSz="914400" rtl="0" eaLnBrk="1" latinLnBrk="0" hangingPunct="1"/>
                      <a:endPar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algn="ctr" defTabSz="914400" rtl="0" eaLnBrk="1" latinLnBrk="0" hangingPunct="1"/>
                      <a:endPar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914400" rtl="0" eaLnBrk="1" latinLnBrk="0" hangingPunct="1"/>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領隊</a:t>
                      </a:r>
                      <a:endPar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1</a:t>
                      </a:r>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名</a:t>
                      </a:r>
                      <a:endPar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1</a:t>
                      </a:r>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名</a:t>
                      </a:r>
                      <a:endPar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1668319">
                <a:tc vMerge="1">
                  <a:txBody>
                    <a:bodyPr/>
                    <a:lstStyle/>
                    <a:p>
                      <a:endParaRPr lang="zh-TW" altLang="en-US" sz="1200" dirty="0">
                        <a:latin typeface="+mn-ea"/>
                        <a:ea typeface="+mn-ea"/>
                      </a:endParaRPr>
                    </a:p>
                  </a:txBody>
                  <a:tcPr/>
                </a:tc>
                <a:tc>
                  <a:txBody>
                    <a:bodyPr/>
                    <a:lstStyle/>
                    <a:p>
                      <a:pPr marL="0" algn="ctr" defTabSz="914400" rtl="0" eaLnBrk="1" latinLnBrk="0" hangingPunct="1"/>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稽核委員</a:t>
                      </a:r>
                      <a:endPar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algn="ctr" defTabSz="914400" rtl="0" eaLnBrk="1" latinLnBrk="0" hangingPunct="1"/>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策略面</a:t>
                      </a:r>
                      <a:endPar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algn="ctr" defTabSz="914400" rtl="0" eaLnBrk="1" latinLnBrk="0" hangingPunct="1"/>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管理面</a:t>
                      </a:r>
                      <a:endPar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algn="ctr" defTabSz="914400" rtl="0" eaLnBrk="1" latinLnBrk="0" hangingPunct="1"/>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技術面</a:t>
                      </a:r>
                      <a:endPar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（工控系統或運營科技（</a:t>
                      </a:r>
                      <a:r>
                        <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OT</a:t>
                      </a:r>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914400" rtl="0" eaLnBrk="1" latinLnBrk="0" hangingPunct="1"/>
                      <a:endPar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algn="ctr" defTabSz="914400" rtl="0" eaLnBrk="1" latinLnBrk="0" hangingPunct="1"/>
                      <a:r>
                        <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2</a:t>
                      </a:r>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名</a:t>
                      </a:r>
                      <a:endPar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algn="ctr" defTabSz="914400" rtl="0" eaLnBrk="1" latinLnBrk="0" hangingPunct="1"/>
                      <a:r>
                        <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3</a:t>
                      </a:r>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名</a:t>
                      </a:r>
                      <a:endPar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algn="ctr" defTabSz="914400" rtl="0" eaLnBrk="1" latinLnBrk="0" hangingPunct="1"/>
                      <a:r>
                        <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3</a:t>
                      </a:r>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名</a:t>
                      </a:r>
                      <a:endPar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algn="ctr" defTabSz="914400" rtl="0" eaLnBrk="1" latinLnBrk="0" hangingPunct="1"/>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2</a:t>
                      </a:r>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名）</a:t>
                      </a:r>
                      <a:endPar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914400" rtl="0" eaLnBrk="1" latinLnBrk="0" hangingPunct="1"/>
                      <a:endPar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algn="ctr" defTabSz="914400" rtl="0" eaLnBrk="1" latinLnBrk="0" hangingPunct="1"/>
                      <a:r>
                        <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8</a:t>
                      </a:r>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名</a:t>
                      </a:r>
                      <a:endPar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algn="ctr" defTabSz="914400" rtl="0" eaLnBrk="1" latinLnBrk="0" hangingPunct="1"/>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10</a:t>
                      </a:r>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名）</a:t>
                      </a:r>
                      <a:endPar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454996">
                <a:tc vMerge="1">
                  <a:txBody>
                    <a:bodyPr/>
                    <a:lstStyle/>
                    <a:p>
                      <a:endParaRPr lang="zh-TW" altLang="en-US" sz="1200">
                        <a:latin typeface="+mn-ea"/>
                        <a:ea typeface="+mn-ea"/>
                      </a:endParaRPr>
                    </a:p>
                  </a:txBody>
                  <a:tcPr/>
                </a:tc>
                <a:tc>
                  <a:txBody>
                    <a:bodyPr/>
                    <a:lstStyle/>
                    <a:p>
                      <a:pPr marL="0" algn="ctr" defTabSz="914400" rtl="0" eaLnBrk="1" latinLnBrk="0" hangingPunct="1"/>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觀察員</a:t>
                      </a:r>
                      <a:endPar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2</a:t>
                      </a:r>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名</a:t>
                      </a:r>
                      <a:endPar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2</a:t>
                      </a:r>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名</a:t>
                      </a:r>
                      <a:endPar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454996">
                <a:tc vMerge="1">
                  <a:txBody>
                    <a:bodyPr/>
                    <a:lstStyle/>
                    <a:p>
                      <a:endParaRPr lang="zh-TW" altLang="en-US" sz="1200" dirty="0">
                        <a:latin typeface="+mn-ea"/>
                        <a:ea typeface="+mn-ea"/>
                      </a:endParaRPr>
                    </a:p>
                  </a:txBody>
                  <a:tcPr/>
                </a:tc>
                <a:tc>
                  <a:txBody>
                    <a:bodyPr/>
                    <a:lstStyle/>
                    <a:p>
                      <a:pPr marL="0" algn="ctr" defTabSz="914400" rtl="0" eaLnBrk="1" latinLnBrk="0" hangingPunct="1"/>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工作人員</a:t>
                      </a:r>
                      <a:endPar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6</a:t>
                      </a:r>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名</a:t>
                      </a:r>
                      <a:endPar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6</a:t>
                      </a:r>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名</a:t>
                      </a:r>
                      <a:endPar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454996">
                <a:tc vMerge="1">
                  <a:txBody>
                    <a:bodyPr/>
                    <a:lstStyle/>
                    <a:p>
                      <a:pPr marL="0" algn="ctr" defTabSz="914400" rtl="0" eaLnBrk="1" latinLnBrk="0" hangingPunct="1"/>
                      <a:endPar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914400" rtl="0" eaLnBrk="1" latinLnBrk="0" hangingPunct="1"/>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觀摩人員</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914400" rtl="0" eaLnBrk="1" latinLnBrk="0" hangingPunct="1"/>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視需求</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914400" rtl="0" eaLnBrk="1" latinLnBrk="0" hangingPunct="1"/>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視需求</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3170665918"/>
                  </a:ext>
                </a:extLst>
              </a:tr>
              <a:tr h="544144">
                <a:tc>
                  <a:txBody>
                    <a:bodyPr/>
                    <a:lstStyle/>
                    <a:p>
                      <a:pPr marL="0" algn="ctr" defTabSz="914400" rtl="0" eaLnBrk="1" latinLnBrk="0" hangingPunct="1"/>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技術檢測</a:t>
                      </a:r>
                      <a:endPar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914400" rtl="0" eaLnBrk="1" latinLnBrk="0" hangingPunct="1"/>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資安院及資安署檢測人員</a:t>
                      </a:r>
                      <a:endPar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12</a:t>
                      </a:r>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名</a:t>
                      </a:r>
                      <a:endPar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12</a:t>
                      </a:r>
                      <a:r>
                        <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rPr>
                        <a:t>名</a:t>
                      </a:r>
                      <a:endParaRPr lang="zh-TW" altLang="en-US" sz="2200" b="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bl>
          </a:graphicData>
        </a:graphic>
      </p:graphicFrame>
      <p:sp>
        <p:nvSpPr>
          <p:cNvPr id="13" name="文字方塊 12">
            <a:extLst>
              <a:ext uri="{FF2B5EF4-FFF2-40B4-BE49-F238E27FC236}">
                <a16:creationId xmlns:a16="http://schemas.microsoft.com/office/drawing/2014/main" xmlns="" id="{D62E3958-7E92-EF40-E58C-3333262B2B9C}"/>
              </a:ext>
            </a:extLst>
          </p:cNvPr>
          <p:cNvSpPr txBox="1"/>
          <p:nvPr/>
        </p:nvSpPr>
        <p:spPr>
          <a:xfrm>
            <a:off x="983432" y="3933056"/>
            <a:ext cx="2664296" cy="1785104"/>
          </a:xfrm>
          <a:prstGeom prst="rect">
            <a:avLst/>
          </a:prstGeom>
          <a:noFill/>
        </p:spPr>
        <p:txBody>
          <a:bodyPr wrap="square" rtlCol="0" anchor="ctr">
            <a:spAutoFit/>
          </a:bodyPr>
          <a:lstStyle/>
          <a:p>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（有維運工控系統或運營科技（</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）者，須額外進行工控系統或運營科技（</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）稽核）</a:t>
            </a:r>
            <a:endParaRPr lang="zh-TW" altLang="en-US" sz="2200" dirty="0"/>
          </a:p>
        </p:txBody>
      </p:sp>
    </p:spTree>
    <p:extLst>
      <p:ext uri="{BB962C8B-B14F-4D97-AF65-F5344CB8AC3E}">
        <p14:creationId xmlns:p14="http://schemas.microsoft.com/office/powerpoint/2010/main" xmlns="" val="2953897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xmlns="" id="{557893BE-5E6D-94D5-CD8E-24B015243275}"/>
              </a:ext>
            </a:extLst>
          </p:cNvPr>
          <p:cNvSpPr txBox="1">
            <a:spLocks/>
          </p:cNvSpPr>
          <p:nvPr/>
        </p:nvSpPr>
        <p:spPr>
          <a:xfrm>
            <a:off x="1703512" y="4005064"/>
            <a:ext cx="10081120" cy="9361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TW" sz="4800" dirty="0">
                <a:solidFill>
                  <a:schemeClr val="tx2"/>
                </a:solidFill>
                <a:latin typeface="獅尾圓體-Black" panose="020B0500000000000000" pitchFamily="34" charset="-120"/>
                <a:ea typeface="獅尾圓體-Black" panose="020B0500000000000000" pitchFamily="34" charset="-120"/>
              </a:rPr>
              <a:t>3-5</a:t>
            </a:r>
            <a:r>
              <a:rPr lang="zh-TW" altLang="en-US" sz="4800" dirty="0">
                <a:solidFill>
                  <a:schemeClr val="tx2"/>
                </a:solidFill>
                <a:latin typeface="獅尾圓體-Black" panose="020B0500000000000000" pitchFamily="34" charset="-120"/>
                <a:ea typeface="獅尾圓體-Black" panose="020B0500000000000000" pitchFamily="34" charset="-120"/>
              </a:rPr>
              <a:t>、資通安全稽核計畫受稽機關</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xmlns="" id="{AA6EB47A-F1DC-366A-B919-8BA2BE609459}"/>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資通安全稽核計畫受稽機關</a:t>
            </a:r>
          </a:p>
        </p:txBody>
      </p:sp>
      <p:sp>
        <p:nvSpPr>
          <p:cNvPr id="7" name="文字方塊 6">
            <a:extLst>
              <a:ext uri="{FF2B5EF4-FFF2-40B4-BE49-F238E27FC236}">
                <a16:creationId xmlns:a16="http://schemas.microsoft.com/office/drawing/2014/main" xmlns="" id="{93AC9174-387C-C2D7-10A7-4E2EF1A4EA46}"/>
              </a:ext>
            </a:extLst>
          </p:cNvPr>
          <p:cNvSpPr txBox="1"/>
          <p:nvPr/>
        </p:nvSpPr>
        <p:spPr>
          <a:xfrm>
            <a:off x="983432" y="1772816"/>
            <a:ext cx="10801200" cy="4216539"/>
          </a:xfrm>
          <a:prstGeom prst="rect">
            <a:avLst/>
          </a:prstGeom>
          <a:noFill/>
        </p:spPr>
        <p:txBody>
          <a:bodyPr wrap="square">
            <a:spAutoFit/>
          </a:bodyPr>
          <a:lstStyle/>
          <a:p>
            <a:pPr lvl="1" indent="-457200" defTabSz="987425">
              <a:buFont typeface="Wingdings" panose="05000000000000000000" pitchFamily="2" charset="2"/>
              <a:buChar char="l"/>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資通安全管理法已於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108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年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1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月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1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日施行，行政院依資安法應稽核所屬公務機關，另依行政院於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111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年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8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月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24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日公告資安法</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第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7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條「對特定非公務機關之資安稽核」之權責事項 ，自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111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年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8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月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27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日起改由「數位發展部」管轄。</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lvl="1" indent="-457200" defTabSz="987425">
              <a:buFont typeface="Wingdings" panose="05000000000000000000" pitchFamily="2" charset="2"/>
              <a:buChar char="l"/>
            </a:pP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lvl="1" indent="-457200" defTabSz="987425">
              <a:buFont typeface="Wingdings" panose="05000000000000000000" pitchFamily="2" charset="2"/>
              <a:buChar char="l"/>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受</a:t>
            </a:r>
            <a:r>
              <a:rPr lang="zh-TW" altLang="en-US" sz="2800" dirty="0" smtClean="0">
                <a:solidFill>
                  <a:schemeClr val="tx1">
                    <a:lumMod val="65000"/>
                    <a:lumOff val="35000"/>
                  </a:schemeClr>
                </a:solidFill>
                <a:latin typeface="獅尾圓體-Medium" panose="020B0500000000000000" pitchFamily="34" charset="-120"/>
                <a:ea typeface="獅尾圓體-Medium" panose="020B0500000000000000" pitchFamily="34" charset="-120"/>
              </a:rPr>
              <a:t>稽公務機關</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之選定（遴選原則）：</a:t>
            </a:r>
          </a:p>
          <a:p>
            <a:pPr lvl="2" indent="-457200" defTabSz="987425">
              <a:buFont typeface="Wingdings" panose="05000000000000000000" pitchFamily="2" charset="2"/>
              <a:buChar char="l"/>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公務受稽機關選定</a:t>
            </a:r>
          </a:p>
          <a:p>
            <a:pPr lvl="2" indent="-457200" defTabSz="987425">
              <a:buFont typeface="Wingdings" panose="05000000000000000000" pitchFamily="2" charset="2"/>
              <a:buChar char="l"/>
            </a:pPr>
            <a:r>
              <a:rPr lang="zh-TW" altLang="en-US" sz="2800" dirty="0" smtClean="0">
                <a:solidFill>
                  <a:schemeClr val="tx1">
                    <a:lumMod val="65000"/>
                    <a:lumOff val="35000"/>
                  </a:schemeClr>
                </a:solidFill>
                <a:latin typeface="獅尾圓體-Medium" panose="020B0500000000000000" pitchFamily="34" charset="-120"/>
                <a:ea typeface="獅尾圓體-Medium" panose="020B0500000000000000" pitchFamily="34" charset="-120"/>
              </a:rPr>
              <a:t>受稽特定</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非</a:t>
            </a:r>
            <a:r>
              <a:rPr lang="zh-TW" altLang="en-US" sz="2800" dirty="0" smtClean="0">
                <a:solidFill>
                  <a:schemeClr val="tx1">
                    <a:lumMod val="65000"/>
                    <a:lumOff val="35000"/>
                  </a:schemeClr>
                </a:solidFill>
                <a:latin typeface="獅尾圓體-Medium" panose="020B0500000000000000" pitchFamily="34" charset="-120"/>
                <a:ea typeface="獅尾圓體-Medium" panose="020B0500000000000000" pitchFamily="34" charset="-120"/>
              </a:rPr>
              <a:t>公務機關</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選定</a:t>
            </a:r>
          </a:p>
          <a:p>
            <a:pPr lvl="1" indent="-457200" defTabSz="987425">
              <a:buFont typeface="Wingdings" panose="05000000000000000000" pitchFamily="2" charset="2"/>
              <a:buChar char="l"/>
            </a:pPr>
            <a:endParaRPr lang="zh-TW" altLang="en-US" sz="2800" dirty="0"/>
          </a:p>
          <a:p>
            <a:pPr lvl="1" indent="-457200" defTabSz="987425">
              <a:buFont typeface="Wingdings" panose="05000000000000000000" pitchFamily="2" charset="2"/>
              <a:buChar char="l"/>
            </a:pPr>
            <a:endParaRPr lang="zh-TW" altLang="en-US" sz="1600" dirty="0"/>
          </a:p>
        </p:txBody>
      </p:sp>
      <p:sp>
        <p:nvSpPr>
          <p:cNvPr id="12" name="矩形 11">
            <a:extLst>
              <a:ext uri="{FF2B5EF4-FFF2-40B4-BE49-F238E27FC236}">
                <a16:creationId xmlns:a16="http://schemas.microsoft.com/office/drawing/2014/main" xmlns="" id="{C49E1411-FFEC-8A23-2EA5-ECA84D957D82}"/>
              </a:ext>
            </a:extLst>
          </p:cNvPr>
          <p:cNvSpPr/>
          <p:nvPr/>
        </p:nvSpPr>
        <p:spPr>
          <a:xfrm>
            <a:off x="551384" y="5733256"/>
            <a:ext cx="11089232" cy="64807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xmlns="" id="{C3972090-7635-09C2-17E8-5B3A9A632204}"/>
              </a:ext>
            </a:extLst>
          </p:cNvPr>
          <p:cNvSpPr/>
          <p:nvPr/>
        </p:nvSpPr>
        <p:spPr>
          <a:xfrm>
            <a:off x="641648" y="5801208"/>
            <a:ext cx="10369152" cy="612540"/>
          </a:xfrm>
          <a:prstGeom prst="rect">
            <a:avLst/>
          </a:prstGeom>
        </p:spPr>
        <p:txBody>
          <a:bodyPr wrap="square" anchor="ctr">
            <a:spAutoFit/>
          </a:bodyPr>
          <a:lstStyle/>
          <a:p>
            <a:pPr algn="just">
              <a:lnSpc>
                <a:spcPts val="1500"/>
              </a:lnSpc>
              <a:spcBef>
                <a:spcPts val="1000"/>
              </a:spcBef>
            </a:pPr>
            <a:r>
              <a:rPr lang="zh-TW" altLang="en-US" dirty="0">
                <a:solidFill>
                  <a:schemeClr val="bg1"/>
                </a:solidFill>
                <a:latin typeface="獅尾圓體-Medium" panose="020B0500000000000000" pitchFamily="34" charset="-120"/>
                <a:ea typeface="獅尾圓體-Medium" panose="020B0500000000000000" pitchFamily="34" charset="-120"/>
              </a:rPr>
              <a:t>資料來源： </a:t>
            </a:r>
            <a:r>
              <a:rPr lang="en-US" altLang="zh-TW" dirty="0">
                <a:solidFill>
                  <a:schemeClr val="bg1"/>
                </a:solidFill>
                <a:latin typeface="獅尾圓體-Medium" panose="020B0500000000000000" pitchFamily="34" charset="-120"/>
                <a:ea typeface="獅尾圓體-Medium" panose="020B0500000000000000" pitchFamily="34" charset="-120"/>
              </a:rPr>
              <a:t>113</a:t>
            </a:r>
            <a:r>
              <a:rPr lang="zh-TW" altLang="en-US" dirty="0">
                <a:solidFill>
                  <a:schemeClr val="bg1"/>
                </a:solidFill>
                <a:latin typeface="獅尾圓體-Medium" panose="020B0500000000000000" pitchFamily="34" charset="-120"/>
                <a:ea typeface="獅尾圓體-Medium" panose="020B0500000000000000" pitchFamily="34" charset="-120"/>
              </a:rPr>
              <a:t> 年資通安全稽核計畫</a:t>
            </a:r>
            <a:endParaRPr lang="en-US" altLang="zh-TW" dirty="0">
              <a:solidFill>
                <a:schemeClr val="bg1"/>
              </a:solidFill>
              <a:latin typeface="獅尾圓體-Medium" panose="020B0500000000000000" pitchFamily="34" charset="-120"/>
              <a:ea typeface="獅尾圓體-Medium" panose="020B0500000000000000" pitchFamily="34" charset="-120"/>
            </a:endParaRPr>
          </a:p>
          <a:p>
            <a:pPr indent="1152000" algn="just">
              <a:lnSpc>
                <a:spcPts val="1500"/>
              </a:lnSpc>
              <a:spcBef>
                <a:spcPts val="1000"/>
              </a:spcBef>
            </a:pPr>
            <a:r>
              <a:rPr lang="en-US" altLang="zh-TW" dirty="0">
                <a:solidFill>
                  <a:schemeClr val="bg1"/>
                </a:solidFill>
                <a:latin typeface="獅尾圓體-Medium" panose="020B0500000000000000" pitchFamily="34" charset="-120"/>
                <a:ea typeface="獅尾圓體-Medium" panose="020B0500000000000000" pitchFamily="34" charset="-120"/>
              </a:rPr>
              <a:t>https://moda.gov.tw/ACS/operations/drill-and-audit/652</a:t>
            </a:r>
          </a:p>
        </p:txBody>
      </p:sp>
    </p:spTree>
    <p:extLst>
      <p:ext uri="{BB962C8B-B14F-4D97-AF65-F5344CB8AC3E}">
        <p14:creationId xmlns:p14="http://schemas.microsoft.com/office/powerpoint/2010/main" xmlns="" val="4262648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xmlns="" id="{AA6EB47A-F1DC-366A-B919-8BA2BE609459}"/>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資通安全稽核計畫受稽機關</a:t>
            </a:r>
          </a:p>
        </p:txBody>
      </p:sp>
      <p:sp>
        <p:nvSpPr>
          <p:cNvPr id="7" name="文字方塊 6">
            <a:extLst>
              <a:ext uri="{FF2B5EF4-FFF2-40B4-BE49-F238E27FC236}">
                <a16:creationId xmlns:a16="http://schemas.microsoft.com/office/drawing/2014/main" xmlns="" id="{93AC9174-387C-C2D7-10A7-4E2EF1A4EA46}"/>
              </a:ext>
            </a:extLst>
          </p:cNvPr>
          <p:cNvSpPr txBox="1"/>
          <p:nvPr/>
        </p:nvSpPr>
        <p:spPr>
          <a:xfrm>
            <a:off x="670168" y="1484784"/>
            <a:ext cx="11521832" cy="5016758"/>
          </a:xfrm>
          <a:prstGeom prst="rect">
            <a:avLst/>
          </a:prstGeom>
          <a:noFill/>
        </p:spPr>
        <p:txBody>
          <a:bodyPr wrap="square">
            <a:spAutoFit/>
          </a:bodyPr>
          <a:lstStyle/>
          <a:p>
            <a:pPr lvl="1" indent="-457200" defTabSz="987425">
              <a:buFont typeface="Wingdings" panose="05000000000000000000" pitchFamily="2" charset="2"/>
              <a:buChar char="l"/>
            </a:pPr>
            <a:r>
              <a:rPr lang="zh-TW" altLang="en-US" sz="2800" dirty="0" smtClean="0">
                <a:solidFill>
                  <a:schemeClr val="tx1">
                    <a:lumMod val="65000"/>
                    <a:lumOff val="35000"/>
                  </a:schemeClr>
                </a:solidFill>
                <a:latin typeface="獅尾圓體-Medium" panose="020B0500000000000000" pitchFamily="34" charset="-120"/>
                <a:ea typeface="獅尾圓體-Medium" panose="020B0500000000000000" pitchFamily="34" charset="-120"/>
              </a:rPr>
              <a:t>受稽公務機關</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選定</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541338" lvl="1" indent="-541338" defTabSz="987425"/>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一</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行政院所屬二級及獨立機關</a:t>
            </a:r>
            <a:r>
              <a:rPr lang="zh-TW" altLang="en-US" sz="2400" b="1" dirty="0">
                <a:solidFill>
                  <a:srgbClr val="FF0000"/>
                </a:solidFill>
                <a:latin typeface="獅尾圓體-Medium" panose="020B0500000000000000" pitchFamily="34" charset="-120"/>
                <a:ea typeface="獅尾圓體-Medium" panose="020B0500000000000000" pitchFamily="34" charset="-120"/>
              </a:rPr>
              <a:t>受稽核頻率為 </a:t>
            </a:r>
            <a:r>
              <a:rPr lang="en-US" altLang="zh-TW" sz="2400" b="1" dirty="0">
                <a:solidFill>
                  <a:srgbClr val="FF0000"/>
                </a:solidFill>
                <a:latin typeface="獅尾圓體-Medium" panose="020B0500000000000000" pitchFamily="34" charset="-120"/>
                <a:ea typeface="獅尾圓體-Medium" panose="020B0500000000000000" pitchFamily="34" charset="-120"/>
              </a:rPr>
              <a:t>2 </a:t>
            </a:r>
            <a:r>
              <a:rPr lang="zh-TW" altLang="en-US" sz="2400" b="1" dirty="0">
                <a:solidFill>
                  <a:srgbClr val="FF0000"/>
                </a:solidFill>
                <a:latin typeface="獅尾圓體-Medium" panose="020B0500000000000000" pitchFamily="34" charset="-120"/>
                <a:ea typeface="獅尾圓體-Medium" panose="020B0500000000000000" pitchFamily="34" charset="-120"/>
              </a:rPr>
              <a:t>年 </a:t>
            </a:r>
            <a:r>
              <a:rPr lang="en-US" altLang="zh-TW" sz="2400" b="1" dirty="0">
                <a:solidFill>
                  <a:srgbClr val="FF0000"/>
                </a:solidFill>
                <a:latin typeface="獅尾圓體-Medium" panose="020B0500000000000000" pitchFamily="34" charset="-120"/>
                <a:ea typeface="獅尾圓體-Medium" panose="020B0500000000000000" pitchFamily="34" charset="-120"/>
              </a:rPr>
              <a:t>1 </a:t>
            </a:r>
            <a:r>
              <a:rPr lang="zh-TW" altLang="en-US" sz="2400" b="1" dirty="0">
                <a:solidFill>
                  <a:srgbClr val="FF0000"/>
                </a:solidFill>
                <a:latin typeface="獅尾圓體-Medium" panose="020B0500000000000000" pitchFamily="34" charset="-120"/>
                <a:ea typeface="獅尾圓體-Medium" panose="020B0500000000000000" pitchFamily="34" charset="-120"/>
              </a:rPr>
              <a:t>次</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，爰本（</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113</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）年受稽機關</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原則為 </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111 </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年受稽核之行政院所屬二級及獨立機關，惟數位部將另依過去稽核</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結果等整體考量分配調整。</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lvl="1" defTabSz="987425"/>
            <a:endPar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lvl="1" defTabSz="987425"/>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二</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符合下列</a:t>
            </a:r>
            <a:r>
              <a:rPr lang="zh-TW" altLang="en-US" sz="2400" b="1" dirty="0">
                <a:solidFill>
                  <a:srgbClr val="FF0000"/>
                </a:solidFill>
                <a:latin typeface="獅尾圓體-Medium" panose="020B0500000000000000" pitchFamily="34" charset="-120"/>
                <a:ea typeface="獅尾圓體-Medium" panose="020B0500000000000000" pitchFamily="34" charset="-120"/>
              </a:rPr>
              <a:t>遴選原則</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之一者</a:t>
            </a:r>
          </a:p>
          <a:p>
            <a:pPr lvl="2" indent="-457200" defTabSz="987425">
              <a:buFont typeface="+mj-lt"/>
              <a:buAutoNum type="arabicPeriod"/>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屬 </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A </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級機關且 </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3 </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年內未受行政院資安稽核者優先。</a:t>
            </a:r>
          </a:p>
          <a:p>
            <a:pPr lvl="2" indent="-457200" defTabSz="987425">
              <a:buFont typeface="+mj-lt"/>
              <a:buAutoNum type="arabicPeriod"/>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實質保有大量政府重要資料者。</a:t>
            </a:r>
          </a:p>
          <a:p>
            <a:pPr lvl="2" indent="-457200" defTabSz="987425">
              <a:buFont typeface="+mj-lt"/>
              <a:buAutoNum type="arabicPeriod"/>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外部防守表現尚可，但內部防禦情形未知者。</a:t>
            </a:r>
          </a:p>
          <a:p>
            <a:pPr lvl="2" indent="-457200" defTabSz="987425">
              <a:buFont typeface="+mj-lt"/>
              <a:buAutoNum type="arabicPeriod"/>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提供共用（通）性資通系統服務者及近期已執行重大系統改版者。</a:t>
            </a:r>
          </a:p>
          <a:p>
            <a:pPr lvl="2" indent="-457200" defTabSz="987425">
              <a:buFont typeface="+mj-lt"/>
              <a:buAutoNum type="arabicPeriod"/>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本年或近 </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2 </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年曾發生資安事件者。</a:t>
            </a:r>
          </a:p>
          <a:p>
            <a:pPr lvl="2" indent="-457200" defTabSz="987425">
              <a:buFont typeface="+mj-lt"/>
              <a:buAutoNum type="arabicPeriod"/>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近 </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3 </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年稽核結果建議持續關注協助者。</a:t>
            </a:r>
          </a:p>
          <a:p>
            <a:pPr lvl="2" indent="-457200" defTabSz="987425">
              <a:buFont typeface="+mj-lt"/>
              <a:buAutoNum type="arabicPeriod"/>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其他未完成資安應辦事項者（資通安全防護</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安全性檢測</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資通安全健診等）。</a:t>
            </a:r>
          </a:p>
        </p:txBody>
      </p:sp>
    </p:spTree>
    <p:extLst>
      <p:ext uri="{BB962C8B-B14F-4D97-AF65-F5344CB8AC3E}">
        <p14:creationId xmlns:p14="http://schemas.microsoft.com/office/powerpoint/2010/main" xmlns="" val="4071030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xmlns="" id="{AA6EB47A-F1DC-366A-B919-8BA2BE609459}"/>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資通安全稽核計畫受稽機關</a:t>
            </a:r>
          </a:p>
        </p:txBody>
      </p:sp>
      <p:sp>
        <p:nvSpPr>
          <p:cNvPr id="9" name="文字方塊 8">
            <a:extLst>
              <a:ext uri="{FF2B5EF4-FFF2-40B4-BE49-F238E27FC236}">
                <a16:creationId xmlns:a16="http://schemas.microsoft.com/office/drawing/2014/main" xmlns="" id="{8998D716-9CA2-7EE8-F48D-9098D227DC86}"/>
              </a:ext>
            </a:extLst>
          </p:cNvPr>
          <p:cNvSpPr txBox="1"/>
          <p:nvPr/>
        </p:nvSpPr>
        <p:spPr>
          <a:xfrm>
            <a:off x="767408" y="1548368"/>
            <a:ext cx="11377264" cy="3477875"/>
          </a:xfrm>
          <a:prstGeom prst="rect">
            <a:avLst/>
          </a:prstGeom>
          <a:noFill/>
        </p:spPr>
        <p:txBody>
          <a:bodyPr wrap="square">
            <a:spAutoFit/>
          </a:bodyPr>
          <a:lstStyle/>
          <a:p>
            <a:pPr lvl="1" indent="-457200" defTabSz="987425">
              <a:buFont typeface="Wingdings" panose="05000000000000000000" pitchFamily="2" charset="2"/>
              <a:buChar char="l"/>
            </a:pPr>
            <a:r>
              <a:rPr lang="zh-TW" altLang="en-US" sz="2800" dirty="0" smtClean="0">
                <a:solidFill>
                  <a:schemeClr val="tx1">
                    <a:lumMod val="65000"/>
                    <a:lumOff val="35000"/>
                  </a:schemeClr>
                </a:solidFill>
                <a:latin typeface="獅尾圓體-Medium" panose="020B0500000000000000" pitchFamily="34" charset="-120"/>
                <a:ea typeface="獅尾圓體-Medium" panose="020B0500000000000000" pitchFamily="34" charset="-120"/>
              </a:rPr>
              <a:t>受稽</a:t>
            </a:r>
            <a:r>
              <a:rPr lang="zh-TW" altLang="en-US" sz="2800" dirty="0" smtClean="0">
                <a:solidFill>
                  <a:schemeClr val="tx1">
                    <a:lumMod val="65000"/>
                    <a:lumOff val="35000"/>
                  </a:schemeClr>
                </a:solidFill>
                <a:latin typeface="獅尾圓體-Medium" panose="020B0500000000000000" pitchFamily="34" charset="-120"/>
                <a:ea typeface="獅尾圓體-Medium" panose="020B0500000000000000" pitchFamily="34" charset="-120"/>
              </a:rPr>
              <a:t>特定</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非公務機關選定</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lvl="1" defTabSz="987425"/>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（一）關鍵基礎設施提供者、公營事業及政府捐助之財團法人。</a:t>
            </a:r>
          </a:p>
          <a:p>
            <a:pPr marL="0" lvl="1" defTabSz="987425"/>
            <a:endPar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lvl="1" defTabSz="987425"/>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（二）符合下列</a:t>
            </a:r>
            <a:r>
              <a:rPr lang="zh-TW" altLang="en-US" sz="2400" b="1" dirty="0">
                <a:solidFill>
                  <a:srgbClr val="FF0000"/>
                </a:solidFill>
                <a:latin typeface="獅尾圓體-Medium" panose="020B0500000000000000" pitchFamily="34" charset="-120"/>
                <a:ea typeface="獅尾圓體-Medium" panose="020B0500000000000000" pitchFamily="34" charset="-120"/>
              </a:rPr>
              <a:t>遴選原則</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之一者</a:t>
            </a:r>
          </a:p>
          <a:p>
            <a:pPr marL="971550" lvl="2" indent="-514350" defTabSz="987425">
              <a:buFont typeface="+mj-lt"/>
              <a:buAutoNum type="arabicPeriod"/>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屬 </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A </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級機關且 </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3 </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年內未受行政院資安稽核者優先。</a:t>
            </a:r>
          </a:p>
          <a:p>
            <a:pPr marL="971550" lvl="2" indent="-514350" defTabSz="987425">
              <a:buFont typeface="+mj-lt"/>
              <a:buAutoNum type="arabicPeriod"/>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經行政院指定為 </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113 </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年關鍵基礎設施查檢對象者優先。</a:t>
            </a:r>
          </a:p>
          <a:p>
            <a:pPr marL="971550" lvl="2" indent="-514350" defTabSz="987425">
              <a:buFont typeface="+mj-lt"/>
              <a:buAutoNum type="arabicPeriod"/>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本年或近 </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2 </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年曾發生資安事件者。</a:t>
            </a:r>
          </a:p>
          <a:p>
            <a:pPr marL="971550" lvl="2" indent="-514350" defTabSz="987425">
              <a:buFont typeface="+mj-lt"/>
              <a:buAutoNum type="arabicPeriod"/>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近 </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3 </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年未曾受稽核或稽核結果建議持續關注協助者。</a:t>
            </a:r>
          </a:p>
          <a:p>
            <a:pPr marL="971550" lvl="2" indent="-514350" defTabSz="987425">
              <a:buFont typeface="+mj-lt"/>
              <a:buAutoNum type="arabicPeriod"/>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其他未完成資安應辦事項者（資通安全防護</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安全性檢測</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資通安全健診等）。</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Tree>
    <p:extLst>
      <p:ext uri="{BB962C8B-B14F-4D97-AF65-F5344CB8AC3E}">
        <p14:creationId xmlns:p14="http://schemas.microsoft.com/office/powerpoint/2010/main" xmlns="" val="2807310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xmlns="" id="{CA9271E6-34FF-C544-6B1B-776D15A9E1B0}"/>
              </a:ext>
            </a:extLst>
          </p:cNvPr>
          <p:cNvSpPr txBox="1">
            <a:spLocks/>
          </p:cNvSpPr>
          <p:nvPr/>
        </p:nvSpPr>
        <p:spPr>
          <a:xfrm>
            <a:off x="1703512" y="4005064"/>
            <a:ext cx="10081120" cy="9361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TW" sz="4800" dirty="0">
                <a:solidFill>
                  <a:schemeClr val="tx2"/>
                </a:solidFill>
                <a:latin typeface="獅尾圓體-Black" panose="020B0500000000000000" pitchFamily="34" charset="-120"/>
                <a:ea typeface="獅尾圓體-Black" panose="020B0500000000000000" pitchFamily="34" charset="-120"/>
              </a:rPr>
              <a:t>3-6</a:t>
            </a:r>
            <a:r>
              <a:rPr lang="zh-TW" altLang="en-US" sz="4800" dirty="0">
                <a:solidFill>
                  <a:schemeClr val="tx2"/>
                </a:solidFill>
                <a:latin typeface="獅尾圓體-Black" panose="020B0500000000000000" pitchFamily="34" charset="-120"/>
                <a:ea typeface="獅尾圓體-Black" panose="020B0500000000000000" pitchFamily="34" charset="-120"/>
              </a:rPr>
              <a:t>、資通安全稽核計畫稽核準則</a:t>
            </a:r>
          </a:p>
        </p:txBody>
      </p:sp>
      <p:sp>
        <p:nvSpPr>
          <p:cNvPr id="2" name="矩形 1"/>
          <p:cNvSpPr/>
          <p:nvPr/>
        </p:nvSpPr>
        <p:spPr>
          <a:xfrm>
            <a:off x="2135560" y="5013176"/>
            <a:ext cx="9217024" cy="646331"/>
          </a:xfrm>
          <a:prstGeom prst="rect">
            <a:avLst/>
          </a:prstGeom>
        </p:spPr>
        <p:txBody>
          <a:bodyPr wrap="square">
            <a:spAutoFit/>
          </a:bodyPr>
          <a:lstStyle/>
          <a:p>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稽核準則係指被使用作為決定</a:t>
            </a:r>
            <a:r>
              <a:rPr lang="zh-TW" altLang="en-US" b="1" dirty="0">
                <a:solidFill>
                  <a:srgbClr val="FF000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t>符合性</a:t>
            </a:r>
            <a:r>
              <a:rPr lang="en-US" altLang="zh-TW" b="1" dirty="0">
                <a:solidFill>
                  <a:srgbClr val="FF000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t>(Conformity)</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之參考，且可包括適用之 政策、程序、標準、法規要求、管理系統要求、合約要求、 行業行為準則或其他已規劃之安排。</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xmlns="" id="{46671767-6FBA-E6D0-3FC7-9B78C9956CC2}"/>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資通安全稽核計畫稽核準則</a:t>
            </a:r>
          </a:p>
        </p:txBody>
      </p:sp>
      <p:sp>
        <p:nvSpPr>
          <p:cNvPr id="8" name="內容版面配置區 2">
            <a:extLst>
              <a:ext uri="{FF2B5EF4-FFF2-40B4-BE49-F238E27FC236}">
                <a16:creationId xmlns:a16="http://schemas.microsoft.com/office/drawing/2014/main" xmlns="" id="{C81B3D14-A7BE-8B94-9CF0-0DF75663A563}"/>
              </a:ext>
            </a:extLst>
          </p:cNvPr>
          <p:cNvSpPr txBox="1">
            <a:spLocks/>
          </p:cNvSpPr>
          <p:nvPr/>
        </p:nvSpPr>
        <p:spPr>
          <a:xfrm>
            <a:off x="551384" y="1484784"/>
            <a:ext cx="11089232" cy="49685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lvl="1" indent="-449263" algn="just" hangingPunct="0">
              <a:lnSpc>
                <a:spcPts val="3400"/>
              </a:lnSpc>
              <a:spcBef>
                <a:spcPts val="1000"/>
              </a:spcBef>
              <a:buClr>
                <a:schemeClr val="tx1">
                  <a:lumMod val="65000"/>
                  <a:lumOff val="35000"/>
                </a:schemeClr>
              </a:buClr>
              <a:buSzPct val="100000"/>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依據資通安全管理法及其子法、國家資通安全發展方案（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110 </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年至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113 </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年）、資訊安全管理系統國家標準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CNS 27001:2014</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CNS 27001:2023</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或資訊安全管理系統國際標準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ISO 27001:2013</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ISO 27001:2022</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、服務管理系統國際</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標準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ISO 20000-1:2018</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、資通安全維護計畫、其他內部控制及資安相關</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規定。</a:t>
            </a:r>
          </a:p>
          <a:p>
            <a:pPr marL="449263" lvl="1" indent="-449263" algn="just" hangingPunct="0">
              <a:lnSpc>
                <a:spcPts val="3400"/>
              </a:lnSpc>
              <a:spcBef>
                <a:spcPts val="1000"/>
              </a:spcBef>
              <a:buClr>
                <a:schemeClr val="tx1">
                  <a:lumMod val="65000"/>
                  <a:lumOff val="35000"/>
                </a:schemeClr>
              </a:buClr>
              <a:buSzPct val="100000"/>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工控系統或運營科技（</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）通用性防護建議係參考國際安全標準與主要國家防護文件，包含</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NIST SP800-82</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IEC 62443-3-3</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、北美電力可靠度協會（</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North American Electric Reliability Corporation, NERC</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）提出之</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CIP V5</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、美國核子管理委員會（</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Nuclear Regulatory Commission, NRC</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）提出之</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RG5.71</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及中央目的事業主管機關依資通安全責任等級分級辦法第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11</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 條自行</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擬訂之防護基準等。</a:t>
            </a:r>
          </a:p>
        </p:txBody>
      </p:sp>
    </p:spTree>
    <p:extLst>
      <p:ext uri="{BB962C8B-B14F-4D97-AF65-F5344CB8AC3E}">
        <p14:creationId xmlns:p14="http://schemas.microsoft.com/office/powerpoint/2010/main" xmlns="" val="60752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1703512" y="4005064"/>
            <a:ext cx="10081120" cy="936104"/>
          </a:xfrm>
          <a:prstGeom prst="rect">
            <a:avLst/>
          </a:prstGeom>
        </p:spPr>
        <p:txBody>
          <a:bodyPr>
            <a:normAutofit/>
          </a:bodyPr>
          <a:lstStyle/>
          <a:p>
            <a:pPr>
              <a:lnSpc>
                <a:spcPct val="100000"/>
              </a:lnSpc>
            </a:pPr>
            <a:r>
              <a:rPr lang="en-US" altLang="zh-TW" sz="4800" dirty="0">
                <a:solidFill>
                  <a:schemeClr val="tx2"/>
                </a:solidFill>
                <a:latin typeface="獅尾圓體-Black" panose="020B0500000000000000" pitchFamily="34" charset="-120"/>
                <a:ea typeface="獅尾圓體-Black" panose="020B0500000000000000" pitchFamily="34" charset="-120"/>
              </a:rPr>
              <a:t>1-1</a:t>
            </a:r>
            <a:r>
              <a:rPr lang="zh-TW" altLang="en-US" sz="4800" dirty="0">
                <a:solidFill>
                  <a:schemeClr val="tx2"/>
                </a:solidFill>
                <a:latin typeface="獅尾圓體-Black" panose="020B0500000000000000" pitchFamily="34" charset="-120"/>
                <a:ea typeface="獅尾圓體-Black" panose="020B0500000000000000" pitchFamily="34" charset="-120"/>
              </a:rPr>
              <a:t>、資安稽核意義與類型</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xmlns="" id="{46671767-6FBA-E6D0-3FC7-9B78C9956CC2}"/>
              </a:ext>
            </a:extLst>
          </p:cNvPr>
          <p:cNvSpPr txBox="1">
            <a:spLocks/>
          </p:cNvSpPr>
          <p:nvPr/>
        </p:nvSpPr>
        <p:spPr>
          <a:xfrm>
            <a:off x="618113" y="34336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資通安全稽核計畫稽核準則</a:t>
            </a:r>
          </a:p>
        </p:txBody>
      </p:sp>
      <p:sp>
        <p:nvSpPr>
          <p:cNvPr id="8" name="內容版面配置區 2">
            <a:extLst>
              <a:ext uri="{FF2B5EF4-FFF2-40B4-BE49-F238E27FC236}">
                <a16:creationId xmlns:a16="http://schemas.microsoft.com/office/drawing/2014/main" xmlns="" id="{C81B3D14-A7BE-8B94-9CF0-0DF75663A563}"/>
              </a:ext>
            </a:extLst>
          </p:cNvPr>
          <p:cNvSpPr txBox="1">
            <a:spLocks/>
          </p:cNvSpPr>
          <p:nvPr/>
        </p:nvSpPr>
        <p:spPr>
          <a:xfrm>
            <a:off x="618113" y="1196752"/>
            <a:ext cx="11089232" cy="49685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lvl="1" indent="-449263" algn="just" hangingPunct="0">
              <a:lnSpc>
                <a:spcPts val="3400"/>
              </a:lnSpc>
              <a:spcBef>
                <a:spcPts val="1000"/>
              </a:spcBef>
              <a:buClr>
                <a:schemeClr val="tx1">
                  <a:lumMod val="65000"/>
                  <a:lumOff val="35000"/>
                </a:schemeClr>
              </a:buClr>
              <a:buSzPct val="100000"/>
              <a:buFont typeface="Wingdings" panose="05000000000000000000" pitchFamily="2" charset="2"/>
              <a:buChar char="l"/>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資通安全管理法及其子法</a:t>
            </a:r>
          </a:p>
        </p:txBody>
      </p:sp>
      <p:sp>
        <p:nvSpPr>
          <p:cNvPr id="3" name="矩形 2"/>
          <p:cNvSpPr/>
          <p:nvPr/>
        </p:nvSpPr>
        <p:spPr>
          <a:xfrm>
            <a:off x="5085497" y="3983487"/>
            <a:ext cx="5760640" cy="1152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xmlns="" id="{FCD02E56-8B10-BA11-7AE5-BCE3EA2364EB}"/>
              </a:ext>
            </a:extLst>
          </p:cNvPr>
          <p:cNvSpPr/>
          <p:nvPr/>
        </p:nvSpPr>
        <p:spPr>
          <a:xfrm>
            <a:off x="335360" y="6021288"/>
            <a:ext cx="11160000" cy="57606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dirty="0">
                <a:solidFill>
                  <a:schemeClr val="bg1"/>
                </a:solidFill>
                <a:latin typeface="獅尾圓體-Medium" panose="020B0500000000000000" pitchFamily="34" charset="-120"/>
                <a:ea typeface="獅尾圓體-Medium" panose="020B0500000000000000" pitchFamily="34" charset="-120"/>
              </a:rPr>
              <a:t>資料來源：資通安全管理法及子法</a:t>
            </a:r>
          </a:p>
          <a:p>
            <a:r>
              <a:rPr lang="zh-TW" altLang="en-US" dirty="0"/>
              <a:t>                      </a:t>
            </a:r>
            <a:r>
              <a:rPr lang="en-US" altLang="zh-TW" dirty="0"/>
              <a:t>https://moda.gov.tw/ACS/laws/regulations/624</a:t>
            </a:r>
            <a:endParaRPr lang="zh-TW" altLang="en-US" dirty="0"/>
          </a:p>
        </p:txBody>
      </p:sp>
      <p:sp>
        <p:nvSpPr>
          <p:cNvPr id="11" name="文字方塊 10"/>
          <p:cNvSpPr txBox="1"/>
          <p:nvPr/>
        </p:nvSpPr>
        <p:spPr>
          <a:xfrm>
            <a:off x="476985" y="3500467"/>
            <a:ext cx="1800493"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zh-TW" altLang="en-US" sz="1800" dirty="0">
                <a:solidFill>
                  <a:schemeClr val="bg1"/>
                </a:solidFill>
                <a:latin typeface="獅尾圓體-Medium" panose="020B0500000000000000" pitchFamily="34" charset="-120"/>
                <a:ea typeface="獅尾圓體-Medium" panose="020B0500000000000000" pitchFamily="34" charset="-120"/>
              </a:rPr>
              <a:t>資通安全管理法</a:t>
            </a:r>
          </a:p>
        </p:txBody>
      </p:sp>
      <p:sp>
        <p:nvSpPr>
          <p:cNvPr id="12" name="文字方塊 11"/>
          <p:cNvSpPr txBox="1"/>
          <p:nvPr/>
        </p:nvSpPr>
        <p:spPr>
          <a:xfrm>
            <a:off x="2997265" y="1751239"/>
            <a:ext cx="1800493" cy="646331"/>
          </a:xfrm>
          <a:prstGeom prst="rect">
            <a:avLst/>
          </a:prstGeom>
          <a:solidFill>
            <a:schemeClr val="accent6">
              <a:lumMod val="60000"/>
              <a:lumOff val="40000"/>
            </a:schemeClr>
          </a:solidFill>
          <a:ln>
            <a:solidFill>
              <a:schemeClr val="accent6">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zh-TW" altLang="en-US" sz="1800" dirty="0">
                <a:solidFill>
                  <a:schemeClr val="tx1"/>
                </a:solidFill>
                <a:latin typeface="獅尾圓體-Medium" panose="020B0500000000000000" pitchFamily="34" charset="-120"/>
                <a:ea typeface="獅尾圓體-Medium" panose="020B0500000000000000" pitchFamily="34" charset="-120"/>
              </a:rPr>
              <a:t>資通安全管理法</a:t>
            </a:r>
            <a:endParaRPr lang="en-US" altLang="zh-TW" sz="1800" dirty="0">
              <a:solidFill>
                <a:schemeClr val="tx1"/>
              </a:solidFill>
              <a:latin typeface="獅尾圓體-Medium" panose="020B0500000000000000" pitchFamily="34" charset="-120"/>
              <a:ea typeface="獅尾圓體-Medium" panose="020B0500000000000000" pitchFamily="34" charset="-120"/>
            </a:endParaRPr>
          </a:p>
          <a:p>
            <a:r>
              <a:rPr lang="zh-TW" altLang="en-US" sz="1800" dirty="0">
                <a:solidFill>
                  <a:schemeClr val="tx1"/>
                </a:solidFill>
                <a:latin typeface="獅尾圓體-Medium" panose="020B0500000000000000" pitchFamily="34" charset="-120"/>
                <a:ea typeface="獅尾圓體-Medium" panose="020B0500000000000000" pitchFamily="34" charset="-120"/>
              </a:rPr>
              <a:t>施行細則</a:t>
            </a:r>
          </a:p>
        </p:txBody>
      </p:sp>
      <p:sp>
        <p:nvSpPr>
          <p:cNvPr id="13" name="文字方塊 12"/>
          <p:cNvSpPr txBox="1"/>
          <p:nvPr/>
        </p:nvSpPr>
        <p:spPr>
          <a:xfrm>
            <a:off x="2997265" y="2557631"/>
            <a:ext cx="2031325" cy="64633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zh-TW" altLang="en-US" sz="1800" dirty="0">
                <a:solidFill>
                  <a:schemeClr val="bg1"/>
                </a:solidFill>
                <a:latin typeface="獅尾圓體-Medium" panose="020B0500000000000000" pitchFamily="34" charset="-120"/>
                <a:ea typeface="獅尾圓體-Medium" panose="020B0500000000000000" pitchFamily="34" charset="-120"/>
              </a:rPr>
              <a:t>資通安全責任等級</a:t>
            </a:r>
            <a:endParaRPr lang="en-US" altLang="zh-TW" sz="1800" dirty="0">
              <a:solidFill>
                <a:schemeClr val="bg1"/>
              </a:solidFill>
              <a:latin typeface="獅尾圓體-Medium" panose="020B0500000000000000" pitchFamily="34" charset="-120"/>
              <a:ea typeface="獅尾圓體-Medium" panose="020B0500000000000000" pitchFamily="34" charset="-120"/>
            </a:endParaRPr>
          </a:p>
          <a:p>
            <a:r>
              <a:rPr lang="zh-TW" altLang="en-US" sz="1800" dirty="0">
                <a:solidFill>
                  <a:schemeClr val="bg1"/>
                </a:solidFill>
                <a:latin typeface="獅尾圓體-Medium" panose="020B0500000000000000" pitchFamily="34" charset="-120"/>
                <a:ea typeface="獅尾圓體-Medium" panose="020B0500000000000000" pitchFamily="34" charset="-120"/>
              </a:rPr>
              <a:t>分級辦法</a:t>
            </a:r>
          </a:p>
        </p:txBody>
      </p:sp>
      <p:sp>
        <p:nvSpPr>
          <p:cNvPr id="14" name="文字方塊 13"/>
          <p:cNvSpPr txBox="1"/>
          <p:nvPr/>
        </p:nvSpPr>
        <p:spPr>
          <a:xfrm>
            <a:off x="2997265" y="3364023"/>
            <a:ext cx="2954655" cy="646331"/>
          </a:xfrm>
          <a:prstGeom prst="rect">
            <a:avLst/>
          </a:prstGeom>
          <a:solidFill>
            <a:schemeClr val="accent6">
              <a:lumMod val="60000"/>
              <a:lumOff val="40000"/>
            </a:schemeClr>
          </a:solidFill>
          <a:ln>
            <a:solidFill>
              <a:schemeClr val="accent6">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zh-TW" altLang="en-US" sz="1800" dirty="0">
                <a:solidFill>
                  <a:schemeClr val="tx1"/>
                </a:solidFill>
                <a:latin typeface="獅尾圓體-Medium" panose="020B0500000000000000" pitchFamily="34" charset="-120"/>
                <a:ea typeface="獅尾圓體-Medium" panose="020B0500000000000000" pitchFamily="34" charset="-120"/>
              </a:rPr>
              <a:t>特定非公務機關資通安全</a:t>
            </a:r>
            <a:endParaRPr lang="en-US" altLang="zh-TW" sz="1800" dirty="0">
              <a:solidFill>
                <a:schemeClr val="tx1"/>
              </a:solidFill>
              <a:latin typeface="獅尾圓體-Medium" panose="020B0500000000000000" pitchFamily="34" charset="-120"/>
              <a:ea typeface="獅尾圓體-Medium" panose="020B0500000000000000" pitchFamily="34" charset="-120"/>
            </a:endParaRPr>
          </a:p>
          <a:p>
            <a:r>
              <a:rPr lang="zh-TW" altLang="en-US" sz="1800" dirty="0">
                <a:solidFill>
                  <a:schemeClr val="tx1"/>
                </a:solidFill>
                <a:latin typeface="獅尾圓體-Medium" panose="020B0500000000000000" pitchFamily="34" charset="-120"/>
                <a:ea typeface="獅尾圓體-Medium" panose="020B0500000000000000" pitchFamily="34" charset="-120"/>
              </a:rPr>
              <a:t>維護計畫實施情形稽核辦法</a:t>
            </a:r>
          </a:p>
        </p:txBody>
      </p:sp>
      <p:sp>
        <p:nvSpPr>
          <p:cNvPr id="15" name="文字方塊 14"/>
          <p:cNvSpPr txBox="1"/>
          <p:nvPr/>
        </p:nvSpPr>
        <p:spPr>
          <a:xfrm>
            <a:off x="2997265" y="4170415"/>
            <a:ext cx="3185487" cy="369332"/>
          </a:xfrm>
          <a:prstGeom prst="rect">
            <a:avLst/>
          </a:prstGeom>
          <a:solidFill>
            <a:schemeClr val="accent6">
              <a:lumMod val="60000"/>
              <a:lumOff val="40000"/>
            </a:schemeClr>
          </a:solidFill>
          <a:ln>
            <a:solidFill>
              <a:schemeClr val="accent6">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zh-TW" altLang="en-US" sz="1800" dirty="0">
                <a:solidFill>
                  <a:schemeClr val="tx1"/>
                </a:solidFill>
                <a:latin typeface="獅尾圓體-Medium" panose="020B0500000000000000" pitchFamily="34" charset="-120"/>
                <a:ea typeface="獅尾圓體-Medium" panose="020B0500000000000000" pitchFamily="34" charset="-120"/>
              </a:rPr>
              <a:t>資通安全事件通報及應變辦法</a:t>
            </a:r>
            <a:endParaRPr lang="en-US" altLang="zh-TW" sz="1800" dirty="0">
              <a:solidFill>
                <a:schemeClr val="tx1"/>
              </a:solidFill>
              <a:latin typeface="獅尾圓體-Medium" panose="020B0500000000000000" pitchFamily="34" charset="-120"/>
              <a:ea typeface="獅尾圓體-Medium" panose="020B0500000000000000" pitchFamily="34" charset="-120"/>
            </a:endParaRPr>
          </a:p>
        </p:txBody>
      </p:sp>
      <p:sp>
        <p:nvSpPr>
          <p:cNvPr id="16" name="文字方塊 15"/>
          <p:cNvSpPr txBox="1"/>
          <p:nvPr/>
        </p:nvSpPr>
        <p:spPr>
          <a:xfrm>
            <a:off x="2997265" y="4699808"/>
            <a:ext cx="2492990" cy="369332"/>
          </a:xfrm>
          <a:prstGeom prst="rect">
            <a:avLst/>
          </a:prstGeom>
          <a:solidFill>
            <a:schemeClr val="accent6">
              <a:lumMod val="60000"/>
              <a:lumOff val="40000"/>
            </a:schemeClr>
          </a:solidFill>
          <a:ln>
            <a:solidFill>
              <a:schemeClr val="accent6">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zh-TW" altLang="en-US" sz="1800" dirty="0">
                <a:solidFill>
                  <a:schemeClr val="tx1"/>
                </a:solidFill>
                <a:latin typeface="獅尾圓體-Medium" panose="020B0500000000000000" pitchFamily="34" charset="-120"/>
                <a:ea typeface="獅尾圓體-Medium" panose="020B0500000000000000" pitchFamily="34" charset="-120"/>
              </a:rPr>
              <a:t>資通安全情資分享辦法</a:t>
            </a:r>
            <a:endParaRPr lang="en-US" altLang="zh-TW" sz="1800" dirty="0">
              <a:solidFill>
                <a:schemeClr val="tx1"/>
              </a:solidFill>
              <a:latin typeface="獅尾圓體-Medium" panose="020B0500000000000000" pitchFamily="34" charset="-120"/>
              <a:ea typeface="獅尾圓體-Medium" panose="020B0500000000000000" pitchFamily="34" charset="-120"/>
            </a:endParaRPr>
          </a:p>
        </p:txBody>
      </p:sp>
      <p:sp>
        <p:nvSpPr>
          <p:cNvPr id="17" name="文字方塊 16"/>
          <p:cNvSpPr txBox="1"/>
          <p:nvPr/>
        </p:nvSpPr>
        <p:spPr>
          <a:xfrm>
            <a:off x="2997265" y="5229200"/>
            <a:ext cx="2492990" cy="646331"/>
          </a:xfrm>
          <a:prstGeom prst="rect">
            <a:avLst/>
          </a:prstGeom>
          <a:solidFill>
            <a:schemeClr val="accent6">
              <a:lumMod val="60000"/>
              <a:lumOff val="40000"/>
            </a:schemeClr>
          </a:solidFill>
          <a:ln>
            <a:solidFill>
              <a:schemeClr val="accent6">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zh-TW" altLang="en-US" sz="1800" dirty="0">
                <a:solidFill>
                  <a:schemeClr val="tx1"/>
                </a:solidFill>
                <a:latin typeface="獅尾圓體-Medium" panose="020B0500000000000000" pitchFamily="34" charset="-120"/>
                <a:ea typeface="獅尾圓體-Medium" panose="020B0500000000000000" pitchFamily="34" charset="-120"/>
              </a:rPr>
              <a:t>公務機關所屬人員</a:t>
            </a:r>
            <a:endParaRPr lang="en-US" altLang="zh-TW" sz="1800" dirty="0">
              <a:solidFill>
                <a:schemeClr val="tx1"/>
              </a:solidFill>
              <a:latin typeface="獅尾圓體-Medium" panose="020B0500000000000000" pitchFamily="34" charset="-120"/>
              <a:ea typeface="獅尾圓體-Medium" panose="020B0500000000000000" pitchFamily="34" charset="-120"/>
            </a:endParaRPr>
          </a:p>
          <a:p>
            <a:r>
              <a:rPr lang="zh-TW" altLang="en-US" sz="1800" dirty="0">
                <a:solidFill>
                  <a:schemeClr val="tx1"/>
                </a:solidFill>
                <a:latin typeface="獅尾圓體-Medium" panose="020B0500000000000000" pitchFamily="34" charset="-120"/>
                <a:ea typeface="獅尾圓體-Medium" panose="020B0500000000000000" pitchFamily="34" charset="-120"/>
              </a:rPr>
              <a:t>資通安全事項獎懲辦法</a:t>
            </a:r>
            <a:endParaRPr lang="en-US" altLang="zh-TW" sz="1800" dirty="0">
              <a:solidFill>
                <a:schemeClr val="tx1"/>
              </a:solidFill>
              <a:latin typeface="獅尾圓體-Medium" panose="020B0500000000000000" pitchFamily="34" charset="-120"/>
              <a:ea typeface="獅尾圓體-Medium" panose="020B0500000000000000" pitchFamily="34" charset="-120"/>
            </a:endParaRPr>
          </a:p>
        </p:txBody>
      </p:sp>
      <p:sp>
        <p:nvSpPr>
          <p:cNvPr id="18" name="文字方塊 17"/>
          <p:cNvSpPr txBox="1"/>
          <p:nvPr/>
        </p:nvSpPr>
        <p:spPr>
          <a:xfrm>
            <a:off x="5805577" y="2415977"/>
            <a:ext cx="2262158" cy="92333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zh-TW" altLang="en-US" sz="1800" dirty="0">
                <a:solidFill>
                  <a:schemeClr val="bg1"/>
                </a:solidFill>
                <a:latin typeface="獅尾圓體-Medium" panose="020B0500000000000000" pitchFamily="34" charset="-120"/>
                <a:ea typeface="獅尾圓體-Medium" panose="020B0500000000000000" pitchFamily="34" charset="-120"/>
              </a:rPr>
              <a:t>附表一</a:t>
            </a:r>
            <a:r>
              <a:rPr lang="en-US" altLang="zh-TW" sz="1800" dirty="0">
                <a:solidFill>
                  <a:schemeClr val="bg1"/>
                </a:solidFill>
                <a:latin typeface="獅尾圓體-Medium" panose="020B0500000000000000" pitchFamily="34" charset="-120"/>
                <a:ea typeface="獅尾圓體-Medium" panose="020B0500000000000000" pitchFamily="34" charset="-120"/>
              </a:rPr>
              <a:t>~</a:t>
            </a:r>
            <a:r>
              <a:rPr lang="zh-TW" altLang="en-US" sz="1800" dirty="0">
                <a:solidFill>
                  <a:schemeClr val="bg1"/>
                </a:solidFill>
                <a:latin typeface="獅尾圓體-Medium" panose="020B0500000000000000" pitchFamily="34" charset="-120"/>
                <a:ea typeface="獅尾圓體-Medium" panose="020B0500000000000000" pitchFamily="34" charset="-120"/>
              </a:rPr>
              <a:t>附表八</a:t>
            </a:r>
            <a:endParaRPr lang="en-US" altLang="zh-TW" sz="1800" dirty="0">
              <a:solidFill>
                <a:schemeClr val="bg1"/>
              </a:solidFill>
              <a:latin typeface="獅尾圓體-Medium" panose="020B0500000000000000" pitchFamily="34" charset="-120"/>
              <a:ea typeface="獅尾圓體-Medium" panose="020B0500000000000000" pitchFamily="34" charset="-120"/>
            </a:endParaRPr>
          </a:p>
          <a:p>
            <a:r>
              <a:rPr lang="zh-TW" altLang="en-US" sz="1800" dirty="0">
                <a:solidFill>
                  <a:schemeClr val="bg1"/>
                </a:solidFill>
                <a:latin typeface="獅尾圓體-Medium" panose="020B0500000000000000" pitchFamily="34" charset="-120"/>
                <a:ea typeface="獅尾圓體-Medium" panose="020B0500000000000000" pitchFamily="34" charset="-120"/>
              </a:rPr>
              <a:t>資通安全責任等級之</a:t>
            </a:r>
            <a:endParaRPr lang="en-US" altLang="zh-TW" sz="1800" dirty="0">
              <a:solidFill>
                <a:schemeClr val="bg1"/>
              </a:solidFill>
              <a:latin typeface="獅尾圓體-Medium" panose="020B0500000000000000" pitchFamily="34" charset="-120"/>
              <a:ea typeface="獅尾圓體-Medium" panose="020B0500000000000000" pitchFamily="34" charset="-120"/>
            </a:endParaRPr>
          </a:p>
          <a:p>
            <a:r>
              <a:rPr lang="zh-TW" altLang="en-US" sz="1800" dirty="0">
                <a:solidFill>
                  <a:schemeClr val="bg1"/>
                </a:solidFill>
                <a:latin typeface="獅尾圓體-Medium" panose="020B0500000000000000" pitchFamily="34" charset="-120"/>
                <a:ea typeface="獅尾圓體-Medium" panose="020B0500000000000000" pitchFamily="34" charset="-120"/>
              </a:rPr>
              <a:t>機關應辦事項</a:t>
            </a:r>
          </a:p>
        </p:txBody>
      </p:sp>
      <p:sp>
        <p:nvSpPr>
          <p:cNvPr id="19" name="文字方塊 18"/>
          <p:cNvSpPr txBox="1"/>
          <p:nvPr/>
        </p:nvSpPr>
        <p:spPr>
          <a:xfrm>
            <a:off x="8567137" y="1840391"/>
            <a:ext cx="2954655" cy="64633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zh-TW" altLang="en-US" sz="1800" dirty="0">
                <a:solidFill>
                  <a:schemeClr val="bg1"/>
                </a:solidFill>
                <a:latin typeface="獅尾圓體-Medium" panose="020B0500000000000000" pitchFamily="34" charset="-120"/>
                <a:ea typeface="獅尾圓體-Medium" panose="020B0500000000000000" pitchFamily="34" charset="-120"/>
              </a:rPr>
              <a:t>附表九</a:t>
            </a:r>
            <a:endParaRPr lang="en-US" altLang="zh-TW" sz="1800" dirty="0">
              <a:solidFill>
                <a:schemeClr val="bg1"/>
              </a:solidFill>
              <a:latin typeface="獅尾圓體-Medium" panose="020B0500000000000000" pitchFamily="34" charset="-120"/>
              <a:ea typeface="獅尾圓體-Medium" panose="020B0500000000000000" pitchFamily="34" charset="-120"/>
            </a:endParaRPr>
          </a:p>
          <a:p>
            <a:r>
              <a:rPr lang="zh-TW" altLang="en-US" sz="1800" dirty="0">
                <a:solidFill>
                  <a:schemeClr val="bg1"/>
                </a:solidFill>
                <a:latin typeface="獅尾圓體-Medium" panose="020B0500000000000000" pitchFamily="34" charset="-120"/>
                <a:ea typeface="獅尾圓體-Medium" panose="020B0500000000000000" pitchFamily="34" charset="-120"/>
              </a:rPr>
              <a:t>資通系統防護需求分級原則</a:t>
            </a:r>
          </a:p>
        </p:txBody>
      </p:sp>
      <p:sp>
        <p:nvSpPr>
          <p:cNvPr id="20" name="文字方塊 19"/>
          <p:cNvSpPr txBox="1"/>
          <p:nvPr/>
        </p:nvSpPr>
        <p:spPr>
          <a:xfrm>
            <a:off x="8567137" y="3364753"/>
            <a:ext cx="2031325" cy="64633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zh-TW" altLang="en-US" sz="1800" dirty="0">
                <a:solidFill>
                  <a:schemeClr val="bg1"/>
                </a:solidFill>
                <a:latin typeface="獅尾圓體-Medium" panose="020B0500000000000000" pitchFamily="34" charset="-120"/>
                <a:ea typeface="獅尾圓體-Medium" panose="020B0500000000000000" pitchFamily="34" charset="-120"/>
              </a:rPr>
              <a:t>附表十</a:t>
            </a:r>
            <a:endParaRPr lang="en-US" altLang="zh-TW" sz="1800" dirty="0">
              <a:solidFill>
                <a:schemeClr val="bg1"/>
              </a:solidFill>
              <a:latin typeface="獅尾圓體-Medium" panose="020B0500000000000000" pitchFamily="34" charset="-120"/>
              <a:ea typeface="獅尾圓體-Medium" panose="020B0500000000000000" pitchFamily="34" charset="-120"/>
            </a:endParaRPr>
          </a:p>
          <a:p>
            <a:r>
              <a:rPr lang="zh-TW" altLang="en-US" sz="1800" dirty="0">
                <a:solidFill>
                  <a:schemeClr val="bg1"/>
                </a:solidFill>
                <a:latin typeface="獅尾圓體-Medium" panose="020B0500000000000000" pitchFamily="34" charset="-120"/>
                <a:ea typeface="獅尾圓體-Medium" panose="020B0500000000000000" pitchFamily="34" charset="-120"/>
              </a:rPr>
              <a:t>資通系統防護基準</a:t>
            </a:r>
          </a:p>
        </p:txBody>
      </p:sp>
      <p:cxnSp>
        <p:nvCxnSpPr>
          <p:cNvPr id="21" name="直線接點 20"/>
          <p:cNvCxnSpPr>
            <a:stCxn id="11" idx="3"/>
            <a:endCxn id="14" idx="1"/>
          </p:cNvCxnSpPr>
          <p:nvPr/>
        </p:nvCxnSpPr>
        <p:spPr>
          <a:xfrm>
            <a:off x="2277478" y="3685133"/>
            <a:ext cx="719787" cy="2056"/>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肘形接點 21"/>
          <p:cNvCxnSpPr>
            <a:stCxn id="11" idx="3"/>
            <a:endCxn id="12" idx="1"/>
          </p:cNvCxnSpPr>
          <p:nvPr/>
        </p:nvCxnSpPr>
        <p:spPr>
          <a:xfrm flipV="1">
            <a:off x="2277478" y="2074405"/>
            <a:ext cx="719787" cy="1610728"/>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肘形接點 22"/>
          <p:cNvCxnSpPr>
            <a:stCxn id="11" idx="3"/>
            <a:endCxn id="13" idx="1"/>
          </p:cNvCxnSpPr>
          <p:nvPr/>
        </p:nvCxnSpPr>
        <p:spPr>
          <a:xfrm flipV="1">
            <a:off x="2277478" y="2880797"/>
            <a:ext cx="719787" cy="804336"/>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肘形接點 23"/>
          <p:cNvCxnSpPr>
            <a:stCxn id="11" idx="3"/>
            <a:endCxn id="15" idx="1"/>
          </p:cNvCxnSpPr>
          <p:nvPr/>
        </p:nvCxnSpPr>
        <p:spPr>
          <a:xfrm>
            <a:off x="2277478" y="3685133"/>
            <a:ext cx="719787" cy="669948"/>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肘形接點 24"/>
          <p:cNvCxnSpPr>
            <a:stCxn id="11" idx="3"/>
            <a:endCxn id="16" idx="1"/>
          </p:cNvCxnSpPr>
          <p:nvPr/>
        </p:nvCxnSpPr>
        <p:spPr>
          <a:xfrm>
            <a:off x="2277478" y="3685133"/>
            <a:ext cx="719787" cy="1199341"/>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1" idx="3"/>
            <a:endCxn id="17" idx="1"/>
          </p:cNvCxnSpPr>
          <p:nvPr/>
        </p:nvCxnSpPr>
        <p:spPr>
          <a:xfrm>
            <a:off x="2277478" y="3685133"/>
            <a:ext cx="719787" cy="1867233"/>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a:stCxn id="13" idx="3"/>
            <a:endCxn id="18" idx="1"/>
          </p:cNvCxnSpPr>
          <p:nvPr/>
        </p:nvCxnSpPr>
        <p:spPr>
          <a:xfrm flipV="1">
            <a:off x="5028590" y="2877642"/>
            <a:ext cx="776987" cy="315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8" idx="3"/>
            <a:endCxn id="19" idx="1"/>
          </p:cNvCxnSpPr>
          <p:nvPr/>
        </p:nvCxnSpPr>
        <p:spPr>
          <a:xfrm flipV="1">
            <a:off x="8067735" y="2163557"/>
            <a:ext cx="499402" cy="714085"/>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肘形接點 28"/>
          <p:cNvCxnSpPr>
            <a:stCxn id="18" idx="3"/>
            <a:endCxn id="20" idx="1"/>
          </p:cNvCxnSpPr>
          <p:nvPr/>
        </p:nvCxnSpPr>
        <p:spPr>
          <a:xfrm>
            <a:off x="8067735" y="2877642"/>
            <a:ext cx="499402" cy="810277"/>
          </a:xfrm>
          <a:prstGeom prst="bentConnector3">
            <a:avLst>
              <a:gd name="adj1"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33646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矩形: 圓角 150">
            <a:extLst>
              <a:ext uri="{FF2B5EF4-FFF2-40B4-BE49-F238E27FC236}">
                <a16:creationId xmlns:a16="http://schemas.microsoft.com/office/drawing/2014/main" xmlns="" id="{82B19C8F-B6F2-D213-BE80-743A7B43BF2D}"/>
              </a:ext>
            </a:extLst>
          </p:cNvPr>
          <p:cNvSpPr/>
          <p:nvPr/>
        </p:nvSpPr>
        <p:spPr>
          <a:xfrm>
            <a:off x="8976320" y="5013176"/>
            <a:ext cx="3096344" cy="795159"/>
          </a:xfrm>
          <a:prstGeom prst="roundRect">
            <a:avLst/>
          </a:prstGeom>
          <a:solidFill>
            <a:srgbClr val="FFFF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矩形: 圓角 147">
            <a:extLst>
              <a:ext uri="{FF2B5EF4-FFF2-40B4-BE49-F238E27FC236}">
                <a16:creationId xmlns:a16="http://schemas.microsoft.com/office/drawing/2014/main" xmlns="" id="{25307AD5-714B-1A63-405B-4D11EB1F135C}"/>
              </a:ext>
            </a:extLst>
          </p:cNvPr>
          <p:cNvSpPr/>
          <p:nvPr/>
        </p:nvSpPr>
        <p:spPr>
          <a:xfrm>
            <a:off x="8904312" y="5052343"/>
            <a:ext cx="3240360" cy="828000"/>
          </a:xfrm>
          <a:prstGeom prst="roundRect">
            <a:avLst/>
          </a:prstGeom>
          <a:noFill/>
          <a:ln>
            <a:solidFill>
              <a:schemeClr val="tx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8904312" y="5049346"/>
            <a:ext cx="3096344" cy="830997"/>
          </a:xfrm>
          <a:prstGeom prst="rect">
            <a:avLst/>
          </a:prstGeom>
          <a:noFill/>
        </p:spPr>
        <p:txBody>
          <a:bodyPr wrap="square" rtlCol="0">
            <a:spAutoFit/>
          </a:bodyPr>
          <a:lstStyle/>
          <a:p>
            <a:pPr algn="just" eaLnBrk="0" hangingPunct="0"/>
            <a:r>
              <a:rPr lang="en-US" altLang="zh-TW" sz="1600" dirty="0">
                <a:solidFill>
                  <a:schemeClr val="tx1">
                    <a:lumMod val="65000"/>
                    <a:lumOff val="35000"/>
                  </a:schemeClr>
                </a:solidFill>
                <a:latin typeface="獅尾圓體-Medium" panose="020B0500000000000000" pitchFamily="34" charset="-120"/>
                <a:ea typeface="獅尾圓體-Medium" panose="020B0500000000000000" pitchFamily="34" charset="-120"/>
              </a:rPr>
              <a:t>&amp;10</a:t>
            </a:r>
            <a:r>
              <a:rPr lang="zh-TW" altLang="en-US" sz="1600" dirty="0">
                <a:solidFill>
                  <a:schemeClr val="tx1">
                    <a:lumMod val="65000"/>
                    <a:lumOff val="35000"/>
                  </a:schemeClr>
                </a:solidFill>
                <a:latin typeface="獅尾圓體-Medium" panose="020B0500000000000000" pitchFamily="34" charset="-120"/>
                <a:ea typeface="獅尾圓體-Medium" panose="020B0500000000000000" pitchFamily="34" charset="-120"/>
              </a:rPr>
              <a:t>：各機關得考慮其對國家安全、社會公益或人民之影響，彈性調整其等級。</a:t>
            </a:r>
            <a:endParaRPr lang="en-US" altLang="zh-TW" sz="1600"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
        <p:nvSpPr>
          <p:cNvPr id="141" name="矩形 140">
            <a:extLst>
              <a:ext uri="{FF2B5EF4-FFF2-40B4-BE49-F238E27FC236}">
                <a16:creationId xmlns:a16="http://schemas.microsoft.com/office/drawing/2014/main" xmlns="" id="{D9E53E88-0F4C-0B80-28D2-9ABEB8EA3E31}"/>
              </a:ext>
            </a:extLst>
          </p:cNvPr>
          <p:cNvSpPr/>
          <p:nvPr/>
        </p:nvSpPr>
        <p:spPr>
          <a:xfrm>
            <a:off x="8904312" y="1484784"/>
            <a:ext cx="3240360" cy="432048"/>
          </a:xfrm>
          <a:prstGeom prst="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矩形 143">
            <a:extLst>
              <a:ext uri="{FF2B5EF4-FFF2-40B4-BE49-F238E27FC236}">
                <a16:creationId xmlns:a16="http://schemas.microsoft.com/office/drawing/2014/main" xmlns="" id="{4BCAA0B4-36CD-60DD-0C41-21E9162BA64A}"/>
              </a:ext>
            </a:extLst>
          </p:cNvPr>
          <p:cNvSpPr/>
          <p:nvPr/>
        </p:nvSpPr>
        <p:spPr>
          <a:xfrm>
            <a:off x="8904312" y="1988840"/>
            <a:ext cx="3240360" cy="432048"/>
          </a:xfrm>
          <a:prstGeom prst="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矩形 144">
            <a:extLst>
              <a:ext uri="{FF2B5EF4-FFF2-40B4-BE49-F238E27FC236}">
                <a16:creationId xmlns:a16="http://schemas.microsoft.com/office/drawing/2014/main" xmlns="" id="{E3C72C2F-F9D1-E379-B953-42E67CE89F34}"/>
              </a:ext>
            </a:extLst>
          </p:cNvPr>
          <p:cNvSpPr/>
          <p:nvPr/>
        </p:nvSpPr>
        <p:spPr>
          <a:xfrm>
            <a:off x="8904312" y="2492896"/>
            <a:ext cx="3240360" cy="576064"/>
          </a:xfrm>
          <a:prstGeom prst="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 name="矩形 145">
            <a:extLst>
              <a:ext uri="{FF2B5EF4-FFF2-40B4-BE49-F238E27FC236}">
                <a16:creationId xmlns:a16="http://schemas.microsoft.com/office/drawing/2014/main" xmlns="" id="{6FF94A8B-ED25-52E0-48F6-837AB4043946}"/>
              </a:ext>
            </a:extLst>
          </p:cNvPr>
          <p:cNvSpPr/>
          <p:nvPr/>
        </p:nvSpPr>
        <p:spPr>
          <a:xfrm>
            <a:off x="8904312" y="3140968"/>
            <a:ext cx="3240360" cy="576064"/>
          </a:xfrm>
          <a:prstGeom prst="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矩形 146">
            <a:extLst>
              <a:ext uri="{FF2B5EF4-FFF2-40B4-BE49-F238E27FC236}">
                <a16:creationId xmlns:a16="http://schemas.microsoft.com/office/drawing/2014/main" xmlns="" id="{BCB10DE9-D620-4F13-F2C9-3756161E52A8}"/>
              </a:ext>
            </a:extLst>
          </p:cNvPr>
          <p:cNvSpPr/>
          <p:nvPr/>
        </p:nvSpPr>
        <p:spPr>
          <a:xfrm>
            <a:off x="8904312" y="3789040"/>
            <a:ext cx="3240360" cy="1116000"/>
          </a:xfrm>
          <a:prstGeom prst="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xmlns="" id="{FCD02E56-8B10-BA11-7AE5-BCE3EA2364EB}"/>
              </a:ext>
            </a:extLst>
          </p:cNvPr>
          <p:cNvSpPr/>
          <p:nvPr/>
        </p:nvSpPr>
        <p:spPr>
          <a:xfrm>
            <a:off x="335360" y="6021288"/>
            <a:ext cx="11160000" cy="57606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dirty="0">
                <a:solidFill>
                  <a:schemeClr val="bg1"/>
                </a:solidFill>
                <a:latin typeface="獅尾圓體-Medium" panose="020B0500000000000000" pitchFamily="34" charset="-120"/>
                <a:ea typeface="獅尾圓體-Medium" panose="020B0500000000000000" pitchFamily="34" charset="-120"/>
              </a:rPr>
              <a:t>資料來源：資通安全責任等級分級辦法</a:t>
            </a:r>
            <a:endParaRPr lang="en-US" altLang="zh-TW" dirty="0">
              <a:solidFill>
                <a:schemeClr val="bg1"/>
              </a:solidFill>
              <a:latin typeface="獅尾圓體-Medium" panose="020B0500000000000000" pitchFamily="34" charset="-120"/>
              <a:ea typeface="獅尾圓體-Medium" panose="020B0500000000000000" pitchFamily="34" charset="-120"/>
            </a:endParaRPr>
          </a:p>
          <a:p>
            <a:r>
              <a:rPr lang="en-US" altLang="zh-TW" dirty="0"/>
              <a:t>                      https://law.moj.gov.tw/LawClass/LawAll.aspx?pcode=A0030304</a:t>
            </a:r>
            <a:endParaRPr lang="zh-TW" altLang="en-US" dirty="0"/>
          </a:p>
        </p:txBody>
      </p:sp>
      <p:sp>
        <p:nvSpPr>
          <p:cNvPr id="3" name="標題 1">
            <a:extLst>
              <a:ext uri="{FF2B5EF4-FFF2-40B4-BE49-F238E27FC236}">
                <a16:creationId xmlns:a16="http://schemas.microsoft.com/office/drawing/2014/main" xmlns="" id="{134A053B-2A25-CA44-8626-A6B5C4F81F29}"/>
              </a:ext>
            </a:extLst>
          </p:cNvPr>
          <p:cNvSpPr txBox="1">
            <a:spLocks/>
          </p:cNvSpPr>
          <p:nvPr/>
        </p:nvSpPr>
        <p:spPr>
          <a:xfrm>
            <a:off x="551384" y="404665"/>
            <a:ext cx="10515600" cy="10801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資通安全稽核計畫稽核準則</a:t>
            </a:r>
          </a:p>
        </p:txBody>
      </p:sp>
      <p:sp>
        <p:nvSpPr>
          <p:cNvPr id="19" name="矩形 18"/>
          <p:cNvSpPr/>
          <p:nvPr/>
        </p:nvSpPr>
        <p:spPr>
          <a:xfrm>
            <a:off x="551384" y="1628800"/>
            <a:ext cx="4761240" cy="2241511"/>
          </a:xfrm>
          <a:prstGeom prst="rect">
            <a:avLst/>
          </a:prstGeom>
        </p:spPr>
        <p:txBody>
          <a:bodyPr wrap="none">
            <a:spAutoFit/>
          </a:bodyPr>
          <a:lstStyle/>
          <a:p>
            <a:pPr>
              <a:lnSpc>
                <a:spcPct val="150000"/>
              </a:lnSpc>
              <a:buFont typeface="Wingdings" pitchFamily="2" charset="2"/>
              <a:buChar char="l"/>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資通安全責任等級分級辦法</a:t>
            </a:r>
            <a:endParaRPr lang="en-US" altLang="zh-TW" sz="2800" dirty="0"/>
          </a:p>
          <a:p>
            <a:pPr marL="265113" fontAlgn="b">
              <a:lnSpc>
                <a:spcPct val="150000"/>
              </a:lnSpc>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附表九 資通系統防護需求分級原則</a:t>
            </a:r>
            <a:endPar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265113" fontAlgn="b">
              <a:lnSpc>
                <a:spcPct val="150000"/>
              </a:lnSpc>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附表十 資通系統防護基準</a:t>
            </a:r>
          </a:p>
          <a:p>
            <a:pPr>
              <a:lnSpc>
                <a:spcPct val="150000"/>
              </a:lnSpc>
            </a:pPr>
            <a:endParaRPr lang="zh-TW" altLang="en-US" sz="2800" dirty="0"/>
          </a:p>
        </p:txBody>
      </p:sp>
      <p:sp>
        <p:nvSpPr>
          <p:cNvPr id="9" name="文字方塊 8"/>
          <p:cNvSpPr txBox="1"/>
          <p:nvPr/>
        </p:nvSpPr>
        <p:spPr>
          <a:xfrm>
            <a:off x="8940253" y="1484784"/>
            <a:ext cx="1908275" cy="338554"/>
          </a:xfrm>
          <a:prstGeom prst="rect">
            <a:avLst/>
          </a:prstGeom>
          <a:noFill/>
        </p:spPr>
        <p:txBody>
          <a:bodyPr wrap="square" rtlCol="0">
            <a:spAutoFit/>
          </a:bodyPr>
          <a:lstStyle/>
          <a:p>
            <a:pPr algn="just" eaLnBrk="0" hangingPunct="0"/>
            <a:r>
              <a:rPr lang="en-US" altLang="zh-TW" sz="1600" dirty="0">
                <a:solidFill>
                  <a:schemeClr val="tx1">
                    <a:lumMod val="65000"/>
                    <a:lumOff val="35000"/>
                  </a:schemeClr>
                </a:solidFill>
                <a:latin typeface="獅尾圓體-Medium" panose="020B0500000000000000" pitchFamily="34" charset="-120"/>
                <a:ea typeface="獅尾圓體-Medium" panose="020B0500000000000000" pitchFamily="34" charset="-120"/>
              </a:rPr>
              <a:t>A</a:t>
            </a:r>
            <a:r>
              <a:rPr lang="zh-TW" altLang="en-US" sz="1600" dirty="0">
                <a:solidFill>
                  <a:schemeClr val="tx1">
                    <a:lumMod val="65000"/>
                    <a:lumOff val="35000"/>
                  </a:schemeClr>
                </a:solidFill>
                <a:latin typeface="獅尾圓體-Medium" panose="020B0500000000000000" pitchFamily="34" charset="-120"/>
                <a:ea typeface="獅尾圓體-Medium" panose="020B0500000000000000" pitchFamily="34" charset="-120"/>
              </a:rPr>
              <a:t>級：</a:t>
            </a:r>
            <a:r>
              <a:rPr lang="zh-TW" altLang="en-US" sz="1600" dirty="0">
                <a:solidFill>
                  <a:srgbClr val="FF0000"/>
                </a:solidFill>
                <a:latin typeface="獅尾圓體-Medium" panose="020B0500000000000000" pitchFamily="34" charset="-120"/>
                <a:ea typeface="獅尾圓體-Medium" panose="020B0500000000000000" pitchFamily="34" charset="-120"/>
              </a:rPr>
              <a:t>全國</a:t>
            </a:r>
            <a:r>
              <a:rPr lang="zh-TW" altLang="en-US" sz="1600" dirty="0">
                <a:solidFill>
                  <a:schemeClr val="tx1">
                    <a:lumMod val="65000"/>
                    <a:lumOff val="35000"/>
                  </a:schemeClr>
                </a:solidFill>
                <a:latin typeface="獅尾圓體-Medium" panose="020B0500000000000000" pitchFamily="34" charset="-120"/>
                <a:ea typeface="獅尾圓體-Medium" panose="020B0500000000000000" pitchFamily="34" charset="-120"/>
              </a:rPr>
              <a:t>性。</a:t>
            </a:r>
          </a:p>
        </p:txBody>
      </p:sp>
      <p:sp>
        <p:nvSpPr>
          <p:cNvPr id="10" name="文字方塊 9"/>
          <p:cNvSpPr txBox="1"/>
          <p:nvPr/>
        </p:nvSpPr>
        <p:spPr>
          <a:xfrm>
            <a:off x="8904312" y="2052137"/>
            <a:ext cx="2583471" cy="338554"/>
          </a:xfrm>
          <a:prstGeom prst="rect">
            <a:avLst/>
          </a:prstGeom>
          <a:noFill/>
        </p:spPr>
        <p:txBody>
          <a:bodyPr wrap="square" rtlCol="0">
            <a:spAutoFit/>
          </a:bodyPr>
          <a:lstStyle/>
          <a:p>
            <a:pPr algn="just" eaLnBrk="0" hangingPunct="0"/>
            <a:r>
              <a:rPr lang="en-US" altLang="zh-TW" sz="1600" dirty="0">
                <a:solidFill>
                  <a:schemeClr val="tx1">
                    <a:lumMod val="65000"/>
                    <a:lumOff val="35000"/>
                  </a:schemeClr>
                </a:solidFill>
                <a:latin typeface="獅尾圓體-Medium" panose="020B0500000000000000" pitchFamily="34" charset="-120"/>
                <a:ea typeface="獅尾圓體-Medium" panose="020B0500000000000000" pitchFamily="34" charset="-120"/>
              </a:rPr>
              <a:t>B</a:t>
            </a:r>
            <a:r>
              <a:rPr lang="zh-TW" altLang="en-US" sz="1600" dirty="0">
                <a:solidFill>
                  <a:schemeClr val="tx1">
                    <a:lumMod val="65000"/>
                    <a:lumOff val="35000"/>
                  </a:schemeClr>
                </a:solidFill>
                <a:latin typeface="獅尾圓體-Medium" panose="020B0500000000000000" pitchFamily="34" charset="-120"/>
                <a:ea typeface="獅尾圓體-Medium" panose="020B0500000000000000" pitchFamily="34" charset="-120"/>
              </a:rPr>
              <a:t>級：</a:t>
            </a:r>
            <a:r>
              <a:rPr lang="zh-TW" altLang="en-US" sz="1600" dirty="0">
                <a:solidFill>
                  <a:srgbClr val="FF0000"/>
                </a:solidFill>
                <a:latin typeface="獅尾圓體-Medium" panose="020B0500000000000000" pitchFamily="34" charset="-120"/>
                <a:ea typeface="獅尾圓體-Medium" panose="020B0500000000000000" pitchFamily="34" charset="-120"/>
              </a:rPr>
              <a:t>區域</a:t>
            </a:r>
            <a:r>
              <a:rPr lang="zh-TW" altLang="en-US" sz="1600" dirty="0">
                <a:solidFill>
                  <a:schemeClr val="tx1">
                    <a:lumMod val="65000"/>
                    <a:lumOff val="35000"/>
                  </a:schemeClr>
                </a:solidFill>
                <a:latin typeface="獅尾圓體-Medium" panose="020B0500000000000000" pitchFamily="34" charset="-120"/>
                <a:ea typeface="獅尾圓體-Medium" panose="020B0500000000000000" pitchFamily="34" charset="-120"/>
              </a:rPr>
              <a:t>或地區性。</a:t>
            </a:r>
            <a:endParaRPr lang="en-US" altLang="zh-TW" sz="1600"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
        <p:nvSpPr>
          <p:cNvPr id="11" name="文字方塊 10"/>
          <p:cNvSpPr txBox="1"/>
          <p:nvPr/>
        </p:nvSpPr>
        <p:spPr>
          <a:xfrm>
            <a:off x="8904312" y="2492896"/>
            <a:ext cx="3024336" cy="584775"/>
          </a:xfrm>
          <a:prstGeom prst="rect">
            <a:avLst/>
          </a:prstGeom>
          <a:noFill/>
        </p:spPr>
        <p:txBody>
          <a:bodyPr wrap="square" rtlCol="0">
            <a:spAutoFit/>
          </a:bodyPr>
          <a:lstStyle/>
          <a:p>
            <a:pPr algn="just" eaLnBrk="0" hangingPunct="0"/>
            <a:r>
              <a:rPr lang="en-US" altLang="zh-TW" sz="1600" dirty="0">
                <a:solidFill>
                  <a:schemeClr val="tx1">
                    <a:lumMod val="65000"/>
                    <a:lumOff val="35000"/>
                  </a:schemeClr>
                </a:solidFill>
                <a:latin typeface="獅尾圓體-Medium" panose="020B0500000000000000" pitchFamily="34" charset="-120"/>
                <a:ea typeface="獅尾圓體-Medium" panose="020B0500000000000000" pitchFamily="34" charset="-120"/>
              </a:rPr>
              <a:t>C</a:t>
            </a:r>
            <a:r>
              <a:rPr lang="zh-TW" altLang="en-US" sz="1600" dirty="0">
                <a:solidFill>
                  <a:schemeClr val="tx1">
                    <a:lumMod val="65000"/>
                    <a:lumOff val="35000"/>
                  </a:schemeClr>
                </a:solidFill>
                <a:latin typeface="獅尾圓體-Medium" panose="020B0500000000000000" pitchFamily="34" charset="-120"/>
                <a:ea typeface="獅尾圓體-Medium" panose="020B0500000000000000" pitchFamily="34" charset="-120"/>
              </a:rPr>
              <a:t>級：維運自行或委外設置、開發之</a:t>
            </a:r>
            <a:r>
              <a:rPr lang="zh-TW" altLang="en-US" sz="1600" dirty="0">
                <a:solidFill>
                  <a:srgbClr val="FF0000"/>
                </a:solidFill>
                <a:latin typeface="獅尾圓體-Medium" panose="020B0500000000000000" pitchFamily="34" charset="-120"/>
                <a:ea typeface="獅尾圓體-Medium" panose="020B0500000000000000" pitchFamily="34" charset="-120"/>
              </a:rPr>
              <a:t>資通系統</a:t>
            </a:r>
            <a:r>
              <a:rPr lang="zh-TW" altLang="en-US" sz="1600" dirty="0">
                <a:solidFill>
                  <a:schemeClr val="tx1">
                    <a:lumMod val="65000"/>
                    <a:lumOff val="35000"/>
                  </a:schemeClr>
                </a:solidFill>
                <a:latin typeface="獅尾圓體-Medium" panose="020B0500000000000000" pitchFamily="34" charset="-120"/>
                <a:ea typeface="獅尾圓體-Medium" panose="020B0500000000000000" pitchFamily="34" charset="-120"/>
              </a:rPr>
              <a:t>者。</a:t>
            </a:r>
            <a:endParaRPr lang="en-US" altLang="zh-TW" sz="1600"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
        <p:nvSpPr>
          <p:cNvPr id="12" name="文字方塊 11"/>
          <p:cNvSpPr txBox="1"/>
          <p:nvPr/>
        </p:nvSpPr>
        <p:spPr>
          <a:xfrm>
            <a:off x="8904312" y="3132257"/>
            <a:ext cx="3024336" cy="584775"/>
          </a:xfrm>
          <a:prstGeom prst="rect">
            <a:avLst/>
          </a:prstGeom>
          <a:noFill/>
        </p:spPr>
        <p:txBody>
          <a:bodyPr wrap="square" rtlCol="0">
            <a:spAutoFit/>
          </a:bodyPr>
          <a:lstStyle/>
          <a:p>
            <a:pPr algn="just" eaLnBrk="0" hangingPunct="0"/>
            <a:r>
              <a:rPr lang="en-US" altLang="zh-TW" sz="1600" dirty="0">
                <a:solidFill>
                  <a:schemeClr val="tx1">
                    <a:lumMod val="65000"/>
                    <a:lumOff val="35000"/>
                  </a:schemeClr>
                </a:solidFill>
                <a:latin typeface="獅尾圓體-Medium" panose="020B0500000000000000" pitchFamily="34" charset="-120"/>
                <a:ea typeface="獅尾圓體-Medium" panose="020B0500000000000000" pitchFamily="34" charset="-120"/>
              </a:rPr>
              <a:t>D</a:t>
            </a:r>
            <a:r>
              <a:rPr lang="zh-TW" altLang="en-US" sz="1600" dirty="0">
                <a:solidFill>
                  <a:schemeClr val="tx1">
                    <a:lumMod val="65000"/>
                    <a:lumOff val="35000"/>
                  </a:schemeClr>
                </a:solidFill>
                <a:latin typeface="獅尾圓體-Medium" panose="020B0500000000000000" pitchFamily="34" charset="-120"/>
                <a:ea typeface="獅尾圓體-Medium" panose="020B0500000000000000" pitchFamily="34" charset="-120"/>
              </a:rPr>
              <a:t>級：自行辦理</a:t>
            </a:r>
            <a:r>
              <a:rPr lang="zh-TW" altLang="en-US" sz="1600" dirty="0">
                <a:solidFill>
                  <a:srgbClr val="FF0000"/>
                </a:solidFill>
                <a:latin typeface="獅尾圓體-Medium" panose="020B0500000000000000" pitchFamily="34" charset="-120"/>
                <a:ea typeface="獅尾圓體-Medium" panose="020B0500000000000000" pitchFamily="34" charset="-120"/>
              </a:rPr>
              <a:t>資通業務</a:t>
            </a:r>
            <a:r>
              <a:rPr lang="zh-TW" altLang="en-US" sz="1600" dirty="0">
                <a:solidFill>
                  <a:schemeClr val="tx1">
                    <a:lumMod val="65000"/>
                    <a:lumOff val="35000"/>
                  </a:schemeClr>
                </a:solidFill>
                <a:latin typeface="獅尾圓體-Medium" panose="020B0500000000000000" pitchFamily="34" charset="-120"/>
                <a:ea typeface="獅尾圓體-Medium" panose="020B0500000000000000" pitchFamily="34" charset="-120"/>
              </a:rPr>
              <a:t>，未自行或委外開發資通系統者。</a:t>
            </a:r>
            <a:endParaRPr lang="en-US" altLang="zh-TW" sz="1600"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
        <p:nvSpPr>
          <p:cNvPr id="13" name="文字方塊 12"/>
          <p:cNvSpPr txBox="1"/>
          <p:nvPr/>
        </p:nvSpPr>
        <p:spPr>
          <a:xfrm>
            <a:off x="8904312" y="3791942"/>
            <a:ext cx="3096344" cy="1077218"/>
          </a:xfrm>
          <a:prstGeom prst="rect">
            <a:avLst/>
          </a:prstGeom>
          <a:noFill/>
        </p:spPr>
        <p:txBody>
          <a:bodyPr wrap="square" rtlCol="0">
            <a:spAutoFit/>
          </a:bodyPr>
          <a:lstStyle/>
          <a:p>
            <a:pPr algn="just" eaLnBrk="0" hangingPunct="0"/>
            <a:r>
              <a:rPr lang="en-US" altLang="zh-TW" sz="1600" dirty="0">
                <a:solidFill>
                  <a:schemeClr val="tx1">
                    <a:lumMod val="65000"/>
                    <a:lumOff val="35000"/>
                  </a:schemeClr>
                </a:solidFill>
                <a:latin typeface="獅尾圓體-Medium" panose="020B0500000000000000" pitchFamily="34" charset="-120"/>
                <a:ea typeface="獅尾圓體-Medium" panose="020B0500000000000000" pitchFamily="34" charset="-120"/>
              </a:rPr>
              <a:t>E</a:t>
            </a:r>
            <a:r>
              <a:rPr lang="zh-TW" altLang="en-US" sz="1600" dirty="0">
                <a:solidFill>
                  <a:schemeClr val="tx1">
                    <a:lumMod val="65000"/>
                    <a:lumOff val="35000"/>
                  </a:schemeClr>
                </a:solidFill>
                <a:latin typeface="獅尾圓體-Medium" panose="020B0500000000000000" pitchFamily="34" charset="-120"/>
                <a:ea typeface="獅尾圓體-Medium" panose="020B0500000000000000" pitchFamily="34" charset="-120"/>
              </a:rPr>
              <a:t>級：無資通系統且未提供資通服務、全部資通業務由上級、監督或中央目的事業主管機關兼辦或代理。</a:t>
            </a:r>
            <a:endParaRPr lang="en-US" altLang="zh-TW" sz="1600"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
        <p:nvSpPr>
          <p:cNvPr id="20" name="文字方塊 19"/>
          <p:cNvSpPr txBox="1"/>
          <p:nvPr/>
        </p:nvSpPr>
        <p:spPr>
          <a:xfrm>
            <a:off x="7608168" y="5622339"/>
            <a:ext cx="1584176" cy="395878"/>
          </a:xfrm>
          <a:prstGeom prst="rect">
            <a:avLst/>
          </a:prstGeom>
          <a:noFill/>
        </p:spPr>
        <p:txBody>
          <a:bodyPr wrap="square" rtlCol="0">
            <a:spAutoFit/>
          </a:bodyPr>
          <a:lstStyle/>
          <a:p>
            <a:pPr marL="265113" fontAlgn="b">
              <a:lnSpc>
                <a:spcPct val="150000"/>
              </a:lnSpc>
            </a:pPr>
            <a:r>
              <a:rPr lang="zh-TW" altLang="en-US" sz="1600" dirty="0">
                <a:solidFill>
                  <a:schemeClr val="tx1">
                    <a:lumMod val="65000"/>
                    <a:lumOff val="35000"/>
                  </a:schemeClr>
                </a:solidFill>
                <a:latin typeface="獅尾圓體-Medium" panose="020B0500000000000000" pitchFamily="34" charset="-120"/>
                <a:ea typeface="獅尾圓體-Medium" panose="020B0500000000000000" pitchFamily="34" charset="-120"/>
              </a:rPr>
              <a:t>等級調整</a:t>
            </a:r>
            <a:endParaRPr lang="en-US" altLang="zh-TW" sz="1600"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pic>
        <p:nvPicPr>
          <p:cNvPr id="126" name="圖片 125">
            <a:extLst>
              <a:ext uri="{FF2B5EF4-FFF2-40B4-BE49-F238E27FC236}">
                <a16:creationId xmlns:a16="http://schemas.microsoft.com/office/drawing/2014/main" xmlns="" id="{5327B1B0-997A-10FA-5BCD-5C24A771196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727848" y="1988840"/>
            <a:ext cx="3898856" cy="3708554"/>
          </a:xfrm>
          <a:prstGeom prst="rect">
            <a:avLst/>
          </a:prstGeom>
        </p:spPr>
      </p:pic>
      <p:cxnSp>
        <p:nvCxnSpPr>
          <p:cNvPr id="129" name="直線接點 128">
            <a:extLst>
              <a:ext uri="{FF2B5EF4-FFF2-40B4-BE49-F238E27FC236}">
                <a16:creationId xmlns:a16="http://schemas.microsoft.com/office/drawing/2014/main" xmlns="" id="{6A13B8F9-78EB-78E0-9006-8604C28485AC}"/>
              </a:ext>
            </a:extLst>
          </p:cNvPr>
          <p:cNvCxnSpPr>
            <a:cxnSpLocks/>
          </p:cNvCxnSpPr>
          <p:nvPr/>
        </p:nvCxnSpPr>
        <p:spPr>
          <a:xfrm flipV="1">
            <a:off x="7392144" y="1700808"/>
            <a:ext cx="1008112" cy="1656184"/>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2" name="直線接點 131">
            <a:extLst>
              <a:ext uri="{FF2B5EF4-FFF2-40B4-BE49-F238E27FC236}">
                <a16:creationId xmlns:a16="http://schemas.microsoft.com/office/drawing/2014/main" xmlns="" id="{48A01753-19B9-8AD1-1AD4-996627A50E39}"/>
              </a:ext>
            </a:extLst>
          </p:cNvPr>
          <p:cNvCxnSpPr>
            <a:cxnSpLocks/>
            <a:endCxn id="141" idx="1"/>
          </p:cNvCxnSpPr>
          <p:nvPr/>
        </p:nvCxnSpPr>
        <p:spPr>
          <a:xfrm>
            <a:off x="8400256" y="1700808"/>
            <a:ext cx="50405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75" name="群組 174">
            <a:extLst>
              <a:ext uri="{FF2B5EF4-FFF2-40B4-BE49-F238E27FC236}">
                <a16:creationId xmlns:a16="http://schemas.microsoft.com/office/drawing/2014/main" xmlns="" id="{49576C5F-161D-FFD8-B6EC-2236FB2C93B1}"/>
              </a:ext>
            </a:extLst>
          </p:cNvPr>
          <p:cNvGrpSpPr/>
          <p:nvPr/>
        </p:nvGrpSpPr>
        <p:grpSpPr>
          <a:xfrm>
            <a:off x="8040216" y="5013176"/>
            <a:ext cx="648072" cy="654541"/>
            <a:chOff x="7968208" y="5160263"/>
            <a:chExt cx="648072" cy="654541"/>
          </a:xfrm>
        </p:grpSpPr>
        <p:sp>
          <p:nvSpPr>
            <p:cNvPr id="127" name="矩形: 圓角 126">
              <a:extLst>
                <a:ext uri="{FF2B5EF4-FFF2-40B4-BE49-F238E27FC236}">
                  <a16:creationId xmlns:a16="http://schemas.microsoft.com/office/drawing/2014/main" xmlns="" id="{E6DD3644-0468-7481-52B4-5098171A5B70}"/>
                </a:ext>
              </a:extLst>
            </p:cNvPr>
            <p:cNvSpPr/>
            <p:nvPr/>
          </p:nvSpPr>
          <p:spPr>
            <a:xfrm>
              <a:off x="7968208" y="5160263"/>
              <a:ext cx="648072" cy="654541"/>
            </a:xfrm>
            <a:prstGeom prst="roundRect">
              <a:avLst/>
            </a:prstGeom>
            <a:solidFill>
              <a:schemeClr val="tx2"/>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0" name="圖形 139" descr="文件">
              <a:extLst>
                <a:ext uri="{FF2B5EF4-FFF2-40B4-BE49-F238E27FC236}">
                  <a16:creationId xmlns:a16="http://schemas.microsoft.com/office/drawing/2014/main" xmlns="" id="{FAC528F2-B5EC-2019-70F7-A4D8E4AA9592}"/>
                </a:ext>
              </a:extLst>
            </p:cNvPr>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7968208" y="5160263"/>
              <a:ext cx="648072" cy="631112"/>
            </a:xfrm>
            <a:prstGeom prst="rect">
              <a:avLst/>
            </a:prstGeom>
          </p:spPr>
        </p:pic>
      </p:grpSp>
      <p:cxnSp>
        <p:nvCxnSpPr>
          <p:cNvPr id="152" name="直線接點 151">
            <a:extLst>
              <a:ext uri="{FF2B5EF4-FFF2-40B4-BE49-F238E27FC236}">
                <a16:creationId xmlns:a16="http://schemas.microsoft.com/office/drawing/2014/main" xmlns="" id="{24267B22-FC44-0774-58D8-F7A0FEF41ACB}"/>
              </a:ext>
            </a:extLst>
          </p:cNvPr>
          <p:cNvCxnSpPr>
            <a:cxnSpLocks/>
          </p:cNvCxnSpPr>
          <p:nvPr/>
        </p:nvCxnSpPr>
        <p:spPr>
          <a:xfrm flipV="1">
            <a:off x="7608168" y="2204864"/>
            <a:ext cx="792088" cy="12072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直線接點 153">
            <a:extLst>
              <a:ext uri="{FF2B5EF4-FFF2-40B4-BE49-F238E27FC236}">
                <a16:creationId xmlns:a16="http://schemas.microsoft.com/office/drawing/2014/main" xmlns="" id="{73F6D264-56EA-F277-74D7-735081255357}"/>
              </a:ext>
            </a:extLst>
          </p:cNvPr>
          <p:cNvCxnSpPr>
            <a:cxnSpLocks/>
          </p:cNvCxnSpPr>
          <p:nvPr/>
        </p:nvCxnSpPr>
        <p:spPr>
          <a:xfrm flipV="1">
            <a:off x="7824192" y="2780928"/>
            <a:ext cx="864096" cy="6480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6" name="直線接點 155">
            <a:extLst>
              <a:ext uri="{FF2B5EF4-FFF2-40B4-BE49-F238E27FC236}">
                <a16:creationId xmlns:a16="http://schemas.microsoft.com/office/drawing/2014/main" xmlns="" id="{1E26C798-0171-F39D-DDEC-02CAEF02FD92}"/>
              </a:ext>
            </a:extLst>
          </p:cNvPr>
          <p:cNvCxnSpPr>
            <a:cxnSpLocks/>
            <a:endCxn id="144" idx="1"/>
          </p:cNvCxnSpPr>
          <p:nvPr/>
        </p:nvCxnSpPr>
        <p:spPr>
          <a:xfrm>
            <a:off x="8400256" y="2204864"/>
            <a:ext cx="50405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8" name="直線接點 157">
            <a:extLst>
              <a:ext uri="{FF2B5EF4-FFF2-40B4-BE49-F238E27FC236}">
                <a16:creationId xmlns:a16="http://schemas.microsoft.com/office/drawing/2014/main" xmlns="" id="{B0EED0C1-D8C3-87C0-612F-232097A22D57}"/>
              </a:ext>
            </a:extLst>
          </p:cNvPr>
          <p:cNvCxnSpPr>
            <a:cxnSpLocks/>
            <a:endCxn id="145" idx="1"/>
          </p:cNvCxnSpPr>
          <p:nvPr/>
        </p:nvCxnSpPr>
        <p:spPr>
          <a:xfrm>
            <a:off x="8688288" y="2780928"/>
            <a:ext cx="216024"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0" name="直線接點 159">
            <a:extLst>
              <a:ext uri="{FF2B5EF4-FFF2-40B4-BE49-F238E27FC236}">
                <a16:creationId xmlns:a16="http://schemas.microsoft.com/office/drawing/2014/main" xmlns="" id="{680F4410-F179-CF94-0E7C-866848D7ECB2}"/>
              </a:ext>
            </a:extLst>
          </p:cNvPr>
          <p:cNvCxnSpPr>
            <a:cxnSpLocks/>
          </p:cNvCxnSpPr>
          <p:nvPr/>
        </p:nvCxnSpPr>
        <p:spPr>
          <a:xfrm flipV="1">
            <a:off x="8112224" y="3429000"/>
            <a:ext cx="576064" cy="504056"/>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2" name="直線接點 161">
            <a:extLst>
              <a:ext uri="{FF2B5EF4-FFF2-40B4-BE49-F238E27FC236}">
                <a16:creationId xmlns:a16="http://schemas.microsoft.com/office/drawing/2014/main" xmlns="" id="{A3A6BD2C-0D70-7711-BA64-5E945F9ED7D1}"/>
              </a:ext>
            </a:extLst>
          </p:cNvPr>
          <p:cNvCxnSpPr>
            <a:cxnSpLocks/>
          </p:cNvCxnSpPr>
          <p:nvPr/>
        </p:nvCxnSpPr>
        <p:spPr>
          <a:xfrm>
            <a:off x="8256240" y="4149080"/>
            <a:ext cx="432048" cy="216024"/>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4" name="直線接點 163">
            <a:extLst>
              <a:ext uri="{FF2B5EF4-FFF2-40B4-BE49-F238E27FC236}">
                <a16:creationId xmlns:a16="http://schemas.microsoft.com/office/drawing/2014/main" xmlns="" id="{68B9A40B-FF3D-80C2-9956-9130FE4D67EF}"/>
              </a:ext>
            </a:extLst>
          </p:cNvPr>
          <p:cNvCxnSpPr>
            <a:cxnSpLocks/>
            <a:endCxn id="12" idx="1"/>
          </p:cNvCxnSpPr>
          <p:nvPr/>
        </p:nvCxnSpPr>
        <p:spPr>
          <a:xfrm flipV="1">
            <a:off x="8688288" y="3424645"/>
            <a:ext cx="216024" cy="435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6" name="直線接點 165">
            <a:extLst>
              <a:ext uri="{FF2B5EF4-FFF2-40B4-BE49-F238E27FC236}">
                <a16:creationId xmlns:a16="http://schemas.microsoft.com/office/drawing/2014/main" xmlns="" id="{83CFE439-1531-0DCF-2C12-E7559FBE44AA}"/>
              </a:ext>
            </a:extLst>
          </p:cNvPr>
          <p:cNvCxnSpPr>
            <a:cxnSpLocks/>
          </p:cNvCxnSpPr>
          <p:nvPr/>
        </p:nvCxnSpPr>
        <p:spPr>
          <a:xfrm>
            <a:off x="8688288" y="4365104"/>
            <a:ext cx="216024"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xmlns="" id="{134A053B-2A25-CA44-8626-A6B5C4F81F29}"/>
              </a:ext>
            </a:extLst>
          </p:cNvPr>
          <p:cNvSpPr txBox="1">
            <a:spLocks/>
          </p:cNvSpPr>
          <p:nvPr/>
        </p:nvSpPr>
        <p:spPr>
          <a:xfrm>
            <a:off x="595915" y="26064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資通安全稽核計畫稽核準則</a:t>
            </a:r>
          </a:p>
        </p:txBody>
      </p:sp>
      <p:sp>
        <p:nvSpPr>
          <p:cNvPr id="19" name="矩形 18"/>
          <p:cNvSpPr/>
          <p:nvPr/>
        </p:nvSpPr>
        <p:spPr>
          <a:xfrm>
            <a:off x="595915" y="1135377"/>
            <a:ext cx="5356069" cy="461665"/>
          </a:xfrm>
          <a:prstGeom prst="rect">
            <a:avLst/>
          </a:prstGeom>
        </p:spPr>
        <p:txBody>
          <a:bodyPr wrap="square">
            <a:spAutoFit/>
          </a:bodyPr>
          <a:lstStyle/>
          <a:p>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資通安全責任等級分級辦法</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 | </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應辦事項</a:t>
            </a:r>
          </a:p>
        </p:txBody>
      </p:sp>
      <p:sp>
        <p:nvSpPr>
          <p:cNvPr id="6" name="矩形 5">
            <a:extLst>
              <a:ext uri="{FF2B5EF4-FFF2-40B4-BE49-F238E27FC236}">
                <a16:creationId xmlns:a16="http://schemas.microsoft.com/office/drawing/2014/main" xmlns="" id="{FCD02E56-8B10-BA11-7AE5-BCE3EA2364EB}"/>
              </a:ext>
            </a:extLst>
          </p:cNvPr>
          <p:cNvSpPr/>
          <p:nvPr/>
        </p:nvSpPr>
        <p:spPr>
          <a:xfrm>
            <a:off x="335360" y="6093296"/>
            <a:ext cx="11160000" cy="540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bg1"/>
                </a:solidFill>
                <a:latin typeface="獅尾圓體-Medium" panose="020B0500000000000000" pitchFamily="34" charset="-120"/>
                <a:ea typeface="獅尾圓體-Medium" panose="020B0500000000000000" pitchFamily="34" charset="-120"/>
              </a:rPr>
              <a:t>資料來源：資通安全責任等級分級辦法</a:t>
            </a:r>
            <a:endParaRPr lang="en-US" altLang="zh-TW" sz="1600" dirty="0">
              <a:solidFill>
                <a:schemeClr val="bg1"/>
              </a:solidFill>
              <a:latin typeface="獅尾圓體-Medium" panose="020B0500000000000000" pitchFamily="34" charset="-120"/>
              <a:ea typeface="獅尾圓體-Medium" panose="020B0500000000000000" pitchFamily="34" charset="-120"/>
            </a:endParaRPr>
          </a:p>
          <a:p>
            <a:r>
              <a:rPr lang="en-US" altLang="zh-TW" sz="1600" dirty="0"/>
              <a:t>                      https://law.moj.gov.tw/LawClass/LawAll.aspx?pcode=A0030304</a:t>
            </a:r>
            <a:endParaRPr lang="zh-TW" altLang="en-US" sz="1600" dirty="0"/>
          </a:p>
        </p:txBody>
      </p:sp>
      <p:sp>
        <p:nvSpPr>
          <p:cNvPr id="8" name="矩形 7"/>
          <p:cNvSpPr/>
          <p:nvPr/>
        </p:nvSpPr>
        <p:spPr>
          <a:xfrm>
            <a:off x="695400" y="1700808"/>
            <a:ext cx="2448272" cy="3970318"/>
          </a:xfrm>
          <a:prstGeom prst="rect">
            <a:avLst/>
          </a:prstGeom>
        </p:spPr>
        <p:txBody>
          <a:bodyPr wrap="square">
            <a:spAutoFit/>
          </a:bodyPr>
          <a:lstStyle/>
          <a:p>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各級應辦事項</a:t>
            </a:r>
          </a:p>
          <a:p>
            <a:pPr lvl="1"/>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公務機關：</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lvl="1"/>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A</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級（附表一）</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lvl="1"/>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B</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級（附表三）</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lvl="1"/>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C</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級（附表五）</a:t>
            </a:r>
          </a:p>
          <a:p>
            <a:pPr lvl="1"/>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lvl="1"/>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特定非公務機關：</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lvl="1"/>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A</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級（附表二）</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lvl="1"/>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B</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級（附表四）</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lvl="1"/>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C</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級（附表六）</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lvl="1"/>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lvl="1"/>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各機關：</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lvl="1"/>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D</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級（附表七）</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lvl="1"/>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E</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級（附表八）</a:t>
            </a:r>
          </a:p>
        </p:txBody>
      </p:sp>
      <p:sp>
        <p:nvSpPr>
          <p:cNvPr id="2" name="矩形 1"/>
          <p:cNvSpPr/>
          <p:nvPr/>
        </p:nvSpPr>
        <p:spPr>
          <a:xfrm>
            <a:off x="9021275" y="1268760"/>
            <a:ext cx="3010761" cy="307777"/>
          </a:xfrm>
          <a:prstGeom prst="rect">
            <a:avLst/>
          </a:prstGeom>
        </p:spPr>
        <p:txBody>
          <a:bodyPr wrap="none">
            <a:spAutoFit/>
          </a:bodyPr>
          <a:lstStyle/>
          <a:p>
            <a:pPr algn="r"/>
            <a:r>
              <a:rPr lang="en-US" altLang="zh-TW" sz="1400" dirty="0">
                <a:solidFill>
                  <a:schemeClr val="tx1">
                    <a:lumMod val="65000"/>
                    <a:lumOff val="35000"/>
                  </a:schemeClr>
                </a:solidFill>
                <a:latin typeface="獅尾圓體-Medium" panose="020B0500000000000000" pitchFamily="34" charset="-120"/>
                <a:ea typeface="獅尾圓體-Medium" panose="020B0500000000000000" pitchFamily="34" charset="-120"/>
              </a:rPr>
              <a:t>2/Y</a:t>
            </a:r>
            <a:r>
              <a:rPr lang="zh-TW" altLang="en-US" sz="1400" dirty="0">
                <a:solidFill>
                  <a:schemeClr val="tx1">
                    <a:lumMod val="65000"/>
                    <a:lumOff val="35000"/>
                  </a:schemeClr>
                </a:solidFill>
                <a:latin typeface="獅尾圓體-Medium" panose="020B0500000000000000" pitchFamily="34" charset="-120"/>
                <a:ea typeface="獅尾圓體-Medium" panose="020B0500000000000000" pitchFamily="34" charset="-120"/>
              </a:rPr>
              <a:t> 代表一年兩次（其餘依此類推）</a:t>
            </a:r>
            <a:endParaRPr lang="en-US" altLang="zh-TW" sz="1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graphicFrame>
        <p:nvGraphicFramePr>
          <p:cNvPr id="11" name="表格 10"/>
          <p:cNvGraphicFramePr>
            <a:graphicFrameLocks noGrp="1"/>
          </p:cNvGraphicFramePr>
          <p:nvPr/>
        </p:nvGraphicFramePr>
        <p:xfrm>
          <a:off x="3719736" y="1556792"/>
          <a:ext cx="8128001" cy="4496940"/>
        </p:xfrm>
        <a:graphic>
          <a:graphicData uri="http://schemas.openxmlformats.org/drawingml/2006/table">
            <a:tbl>
              <a:tblPr>
                <a:tableStyleId>{5940675A-B579-460E-94D1-54222C63F5DA}</a:tableStyleId>
              </a:tblPr>
              <a:tblGrid>
                <a:gridCol w="765503">
                  <a:extLst>
                    <a:ext uri="{9D8B030D-6E8A-4147-A177-3AD203B41FA5}">
                      <a16:colId xmlns:a16="http://schemas.microsoft.com/office/drawing/2014/main" xmlns="" val="20000"/>
                    </a:ext>
                  </a:extLst>
                </a:gridCol>
                <a:gridCol w="2055922">
                  <a:extLst>
                    <a:ext uri="{9D8B030D-6E8A-4147-A177-3AD203B41FA5}">
                      <a16:colId xmlns:a16="http://schemas.microsoft.com/office/drawing/2014/main" xmlns="" val="20001"/>
                    </a:ext>
                  </a:extLst>
                </a:gridCol>
                <a:gridCol w="2353921">
                  <a:extLst>
                    <a:ext uri="{9D8B030D-6E8A-4147-A177-3AD203B41FA5}">
                      <a16:colId xmlns:a16="http://schemas.microsoft.com/office/drawing/2014/main" xmlns="" val="20002"/>
                    </a:ext>
                  </a:extLst>
                </a:gridCol>
                <a:gridCol w="590531">
                  <a:extLst>
                    <a:ext uri="{9D8B030D-6E8A-4147-A177-3AD203B41FA5}">
                      <a16:colId xmlns:a16="http://schemas.microsoft.com/office/drawing/2014/main" xmlns="" val="20003"/>
                    </a:ext>
                  </a:extLst>
                </a:gridCol>
                <a:gridCol w="590531">
                  <a:extLst>
                    <a:ext uri="{9D8B030D-6E8A-4147-A177-3AD203B41FA5}">
                      <a16:colId xmlns:a16="http://schemas.microsoft.com/office/drawing/2014/main" xmlns="" val="20004"/>
                    </a:ext>
                  </a:extLst>
                </a:gridCol>
                <a:gridCol w="590531">
                  <a:extLst>
                    <a:ext uri="{9D8B030D-6E8A-4147-A177-3AD203B41FA5}">
                      <a16:colId xmlns:a16="http://schemas.microsoft.com/office/drawing/2014/main" xmlns="" val="20005"/>
                    </a:ext>
                  </a:extLst>
                </a:gridCol>
                <a:gridCol w="590531">
                  <a:extLst>
                    <a:ext uri="{9D8B030D-6E8A-4147-A177-3AD203B41FA5}">
                      <a16:colId xmlns:a16="http://schemas.microsoft.com/office/drawing/2014/main" xmlns="" val="20006"/>
                    </a:ext>
                  </a:extLst>
                </a:gridCol>
                <a:gridCol w="590531">
                  <a:extLst>
                    <a:ext uri="{9D8B030D-6E8A-4147-A177-3AD203B41FA5}">
                      <a16:colId xmlns:a16="http://schemas.microsoft.com/office/drawing/2014/main" xmlns="" val="20007"/>
                    </a:ext>
                  </a:extLst>
                </a:gridCol>
              </a:tblGrid>
              <a:tr h="144000">
                <a:tc>
                  <a:txBody>
                    <a:bodyPr/>
                    <a:lstStyle/>
                    <a:p>
                      <a:pPr algn="ctr"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制度面向</a:t>
                      </a:r>
                    </a:p>
                  </a:txBody>
                  <a:tcPr marL="8205" marR="8205" marT="8205" marB="0" anchor="ctr">
                    <a:solidFill>
                      <a:schemeClr val="bg1">
                        <a:lumMod val="85000"/>
                      </a:schemeClr>
                    </a:solidFill>
                  </a:tcPr>
                </a:tc>
                <a:tc>
                  <a:txBody>
                    <a:bodyPr/>
                    <a:lstStyle/>
                    <a:p>
                      <a:pPr algn="ctr"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辦理項目</a:t>
                      </a:r>
                    </a:p>
                  </a:txBody>
                  <a:tcPr marL="8205" marR="8205" marT="8205" marB="0" anchor="ctr">
                    <a:solidFill>
                      <a:schemeClr val="bg1">
                        <a:lumMod val="85000"/>
                      </a:schemeClr>
                    </a:solidFill>
                  </a:tcPr>
                </a:tc>
                <a:tc>
                  <a:txBody>
                    <a:bodyPr/>
                    <a:lstStyle/>
                    <a:p>
                      <a:pPr algn="ctr"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辦理項目細項</a:t>
                      </a:r>
                    </a:p>
                  </a:txBody>
                  <a:tcPr marL="8205" marR="8205" marT="8205" marB="0" anchor="ctr">
                    <a:solidFill>
                      <a:schemeClr val="bg1">
                        <a:lumMod val="85000"/>
                      </a:schemeClr>
                    </a:solidFill>
                  </a:tcPr>
                </a:tc>
                <a:tc>
                  <a:txBody>
                    <a:bodyPr/>
                    <a:lstStyle/>
                    <a:p>
                      <a:pPr algn="ctr" fontAlgn="ctr"/>
                      <a:r>
                        <a:rPr lang="en-US" altLang="en-US" sz="1000" kern="1200" dirty="0">
                          <a:solidFill>
                            <a:schemeClr val="bg1"/>
                          </a:solidFill>
                          <a:latin typeface="獅尾圓體-Medium" panose="020B0500000000000000" pitchFamily="34" charset="-120"/>
                          <a:ea typeface="獅尾圓體-Medium" panose="020B0500000000000000" pitchFamily="34" charset="-120"/>
                          <a:cs typeface="+mn-cs"/>
                        </a:rPr>
                        <a:t>A</a:t>
                      </a:r>
                      <a:r>
                        <a:rPr lang="zh-TW" altLang="en-US" sz="1000" kern="1200" dirty="0">
                          <a:solidFill>
                            <a:schemeClr val="bg1"/>
                          </a:solidFill>
                          <a:latin typeface="獅尾圓體-Medium" panose="020B0500000000000000" pitchFamily="34" charset="-120"/>
                          <a:ea typeface="獅尾圓體-Medium" panose="020B0500000000000000" pitchFamily="34" charset="-120"/>
                          <a:cs typeface="+mn-cs"/>
                        </a:rPr>
                        <a:t>級機關</a:t>
                      </a:r>
                    </a:p>
                  </a:txBody>
                  <a:tcPr marL="8205" marR="8205" marT="8205" marB="0" anchor="ctr">
                    <a:solidFill>
                      <a:schemeClr val="bg2">
                        <a:lumMod val="10000"/>
                      </a:schemeClr>
                    </a:solidFill>
                  </a:tcPr>
                </a:tc>
                <a:tc>
                  <a:txBody>
                    <a:bodyPr/>
                    <a:lstStyle/>
                    <a:p>
                      <a:pPr algn="ctr" fontAlgn="ctr"/>
                      <a:r>
                        <a:rPr lang="en-US" altLang="en-US" sz="1000" kern="1200" dirty="0">
                          <a:solidFill>
                            <a:schemeClr val="bg1"/>
                          </a:solidFill>
                          <a:latin typeface="獅尾圓體-Medium" panose="020B0500000000000000" pitchFamily="34" charset="-120"/>
                          <a:ea typeface="獅尾圓體-Medium" panose="020B0500000000000000" pitchFamily="34" charset="-120"/>
                          <a:cs typeface="+mn-cs"/>
                        </a:rPr>
                        <a:t>B</a:t>
                      </a:r>
                      <a:r>
                        <a:rPr lang="zh-TW" altLang="en-US" sz="1000" kern="1200" dirty="0">
                          <a:solidFill>
                            <a:schemeClr val="bg1"/>
                          </a:solidFill>
                          <a:latin typeface="獅尾圓體-Medium" panose="020B0500000000000000" pitchFamily="34" charset="-120"/>
                          <a:ea typeface="獅尾圓體-Medium" panose="020B0500000000000000" pitchFamily="34" charset="-120"/>
                          <a:cs typeface="+mn-cs"/>
                        </a:rPr>
                        <a:t>級機關</a:t>
                      </a:r>
                    </a:p>
                  </a:txBody>
                  <a:tcPr marL="8205" marR="8205" marT="8205" marB="0" anchor="ctr">
                    <a:solidFill>
                      <a:schemeClr val="accent1">
                        <a:lumMod val="50000"/>
                      </a:schemeClr>
                    </a:solidFill>
                  </a:tcPr>
                </a:tc>
                <a:tc>
                  <a:txBody>
                    <a:bodyPr/>
                    <a:lstStyle/>
                    <a:p>
                      <a:pPr algn="ctr" fontAlgn="ctr"/>
                      <a:r>
                        <a:rPr lang="en-US" altLang="en-US" sz="1000" kern="1200" dirty="0">
                          <a:solidFill>
                            <a:schemeClr val="bg1"/>
                          </a:solidFill>
                          <a:latin typeface="獅尾圓體-Medium" panose="020B0500000000000000" pitchFamily="34" charset="-120"/>
                          <a:ea typeface="獅尾圓體-Medium" panose="020B0500000000000000" pitchFamily="34" charset="-120"/>
                          <a:cs typeface="+mn-cs"/>
                        </a:rPr>
                        <a:t>C</a:t>
                      </a:r>
                      <a:r>
                        <a:rPr lang="zh-TW" altLang="en-US" sz="1000" kern="1200" dirty="0">
                          <a:solidFill>
                            <a:schemeClr val="bg1"/>
                          </a:solidFill>
                          <a:latin typeface="獅尾圓體-Medium" panose="020B0500000000000000" pitchFamily="34" charset="-120"/>
                          <a:ea typeface="獅尾圓體-Medium" panose="020B0500000000000000" pitchFamily="34" charset="-120"/>
                          <a:cs typeface="+mn-cs"/>
                        </a:rPr>
                        <a:t>級機關</a:t>
                      </a:r>
                    </a:p>
                  </a:txBody>
                  <a:tcPr marL="8205" marR="8205" marT="8205" marB="0" anchor="ctr">
                    <a:solidFill>
                      <a:schemeClr val="accent3">
                        <a:lumMod val="50000"/>
                      </a:schemeClr>
                    </a:solidFill>
                  </a:tcPr>
                </a:tc>
                <a:tc>
                  <a:txBody>
                    <a:bodyPr/>
                    <a:lstStyle/>
                    <a:p>
                      <a:pPr algn="ctr" fontAlgn="ctr"/>
                      <a:r>
                        <a:rPr lang="en-US" altLang="en-US" sz="1000" kern="1200" dirty="0">
                          <a:solidFill>
                            <a:schemeClr val="bg1"/>
                          </a:solidFill>
                          <a:latin typeface="獅尾圓體-Medium" panose="020B0500000000000000" pitchFamily="34" charset="-120"/>
                          <a:ea typeface="獅尾圓體-Medium" panose="020B0500000000000000" pitchFamily="34" charset="-120"/>
                          <a:cs typeface="+mn-cs"/>
                        </a:rPr>
                        <a:t>D</a:t>
                      </a:r>
                      <a:r>
                        <a:rPr lang="zh-TW" altLang="en-US" sz="1000" kern="1200" dirty="0">
                          <a:solidFill>
                            <a:schemeClr val="bg1"/>
                          </a:solidFill>
                          <a:latin typeface="獅尾圓體-Medium" panose="020B0500000000000000" pitchFamily="34" charset="-120"/>
                          <a:ea typeface="獅尾圓體-Medium" panose="020B0500000000000000" pitchFamily="34" charset="-120"/>
                          <a:cs typeface="+mn-cs"/>
                        </a:rPr>
                        <a:t>級機關</a:t>
                      </a:r>
                    </a:p>
                  </a:txBody>
                  <a:tcPr marL="8205" marR="8205" marT="8205" marB="0" anchor="ctr">
                    <a:solidFill>
                      <a:schemeClr val="accent5">
                        <a:lumMod val="50000"/>
                      </a:schemeClr>
                    </a:solidFill>
                  </a:tcPr>
                </a:tc>
                <a:tc>
                  <a:txBody>
                    <a:bodyPr/>
                    <a:lstStyle/>
                    <a:p>
                      <a:pPr algn="ctr" fontAlgn="ctr"/>
                      <a:r>
                        <a:rPr lang="en-US" altLang="en-US" sz="1000" kern="1200" dirty="0">
                          <a:solidFill>
                            <a:schemeClr val="bg1"/>
                          </a:solidFill>
                          <a:latin typeface="獅尾圓體-Medium" panose="020B0500000000000000" pitchFamily="34" charset="-120"/>
                          <a:ea typeface="獅尾圓體-Medium" panose="020B0500000000000000" pitchFamily="34" charset="-120"/>
                          <a:cs typeface="+mn-cs"/>
                        </a:rPr>
                        <a:t>E</a:t>
                      </a:r>
                      <a:r>
                        <a:rPr lang="zh-TW" altLang="en-US" sz="1000" kern="1200" dirty="0">
                          <a:solidFill>
                            <a:schemeClr val="bg1"/>
                          </a:solidFill>
                          <a:latin typeface="獅尾圓體-Medium" panose="020B0500000000000000" pitchFamily="34" charset="-120"/>
                          <a:ea typeface="獅尾圓體-Medium" panose="020B0500000000000000" pitchFamily="34" charset="-120"/>
                          <a:cs typeface="+mn-cs"/>
                        </a:rPr>
                        <a:t>級機關</a:t>
                      </a:r>
                    </a:p>
                  </a:txBody>
                  <a:tcPr marL="8205" marR="8205" marT="8205" marB="0" anchor="ctr">
                    <a:solidFill>
                      <a:srgbClr val="7030A0"/>
                    </a:solidFill>
                  </a:tcPr>
                </a:tc>
                <a:extLst>
                  <a:ext uri="{0D108BD9-81ED-4DB2-BD59-A6C34878D82A}">
                    <a16:rowId xmlns:a16="http://schemas.microsoft.com/office/drawing/2014/main" xmlns="" val="10000"/>
                  </a:ext>
                </a:extLst>
              </a:tr>
              <a:tr h="144000">
                <a:tc rowSpan="6">
                  <a:txBody>
                    <a:bodyPr/>
                    <a:lstStyle/>
                    <a:p>
                      <a:pPr algn="ctr"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管理面</a:t>
                      </a:r>
                    </a:p>
                  </a:txBody>
                  <a:tcPr marL="8205" marR="8205" marT="8205" marB="0" anchor="ctr">
                    <a:solidFill>
                      <a:schemeClr val="bg1"/>
                    </a:solidFill>
                  </a:tcPr>
                </a:tc>
                <a:tc gridSpan="2">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資通系統分級與防護基準</a:t>
                      </a:r>
                    </a:p>
                  </a:txBody>
                  <a:tcPr marL="8205" marR="8205" marT="8205" marB="0" anchor="ctr">
                    <a:solidFill>
                      <a:schemeClr val="accent4">
                        <a:lumMod val="20000"/>
                        <a:lumOff val="80000"/>
                      </a:schemeClr>
                    </a:solidFill>
                  </a:tcPr>
                </a:tc>
                <a:tc hMerge="1">
                  <a:txBody>
                    <a:bodyPr/>
                    <a:lstStyle/>
                    <a:p>
                      <a:endParaRPr lang="zh-TW" altLang="en-US"/>
                    </a:p>
                  </a:txBody>
                  <a:tcPr/>
                </a:tc>
                <a:tc>
                  <a:txBody>
                    <a:bodyPr/>
                    <a:lstStyle/>
                    <a:p>
                      <a:pPr algn="ctr" fontAlgn="ctr"/>
                      <a:r>
                        <a:rPr lang="en-US" altLang="en-US" sz="1000" kern="1200" dirty="0">
                          <a:solidFill>
                            <a:srgbClr val="FF0000"/>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4">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4">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2Y</a:t>
                      </a:r>
                    </a:p>
                  </a:txBody>
                  <a:tcPr marL="8205" marR="8205" marT="8205" marB="0" anchor="ctr">
                    <a:solidFill>
                      <a:schemeClr val="accent4">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01"/>
                  </a:ext>
                </a:extLst>
              </a:tr>
              <a:tr h="144000">
                <a:tc vMerge="1">
                  <a:txBody>
                    <a:bodyPr/>
                    <a:lstStyle/>
                    <a:p>
                      <a:endParaRPr lang="zh-TW" altLang="en-US"/>
                    </a:p>
                  </a:txBody>
                  <a:tcPr/>
                </a:tc>
                <a:tc gridSpan="2">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資訊安全管理系統之導入及通過公正第三方之驗證</a:t>
                      </a:r>
                      <a:r>
                        <a:rPr lang="en-US" altLang="zh-TW" sz="1000" kern="1200" dirty="0">
                          <a:solidFill>
                            <a:srgbClr val="0000FF"/>
                          </a:solidFill>
                          <a:latin typeface="獅尾圓體-Medium" panose="020B0500000000000000" pitchFamily="34" charset="-120"/>
                          <a:ea typeface="獅尾圓體-Medium" panose="020B0500000000000000" pitchFamily="34" charset="-120"/>
                          <a:cs typeface="+mn-cs"/>
                        </a:rPr>
                        <a:t>(</a:t>
                      </a:r>
                      <a:r>
                        <a:rPr lang="zh-TW" altLang="en-US" sz="1000" kern="1200" dirty="0">
                          <a:solidFill>
                            <a:srgbClr val="0000FF"/>
                          </a:solidFill>
                          <a:latin typeface="獅尾圓體-Medium" panose="020B0500000000000000" pitchFamily="34" charset="-120"/>
                          <a:ea typeface="獅尾圓體-Medium" panose="020B0500000000000000" pitchFamily="34" charset="-120"/>
                          <a:cs typeface="+mn-cs"/>
                        </a:rPr>
                        <a:t>核心資通系統</a:t>
                      </a:r>
                      <a:r>
                        <a:rPr lang="en-US" altLang="zh-TW" sz="1000" kern="1200" dirty="0">
                          <a:solidFill>
                            <a:srgbClr val="0000FF"/>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accent4">
                        <a:lumMod val="20000"/>
                        <a:lumOff val="80000"/>
                      </a:schemeClr>
                    </a:solidFill>
                  </a:tcPr>
                </a:tc>
                <a:tc hMerge="1">
                  <a:txBody>
                    <a:bodyPr/>
                    <a:lstStyle/>
                    <a:p>
                      <a:endParaRPr lang="zh-TW" altLang="en-US"/>
                    </a:p>
                  </a:txBody>
                  <a:tcPr/>
                </a:tc>
                <a:tc>
                  <a:txBody>
                    <a:bodyPr/>
                    <a:lstStyle/>
                    <a:p>
                      <a:pPr algn="ctr" fontAlgn="ctr"/>
                      <a:r>
                        <a:rPr lang="en-US" altLang="en-US" sz="1000" kern="1200" dirty="0">
                          <a:solidFill>
                            <a:srgbClr val="FF0000"/>
                          </a:solidFill>
                          <a:latin typeface="獅尾圓體-Medium" panose="020B0500000000000000" pitchFamily="34" charset="-120"/>
                          <a:ea typeface="獅尾圓體-Medium" panose="020B0500000000000000" pitchFamily="34" charset="-120"/>
                          <a:cs typeface="+mn-cs"/>
                        </a:rPr>
                        <a:t>2Y/3Y</a:t>
                      </a:r>
                    </a:p>
                  </a:txBody>
                  <a:tcPr marL="8205" marR="8205" marT="8205" marB="0" anchor="ctr">
                    <a:solidFill>
                      <a:schemeClr val="accent4">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2Y/3Y</a:t>
                      </a:r>
                    </a:p>
                  </a:txBody>
                  <a:tcPr marL="8205" marR="8205" marT="8205" marB="0" anchor="ctr">
                    <a:solidFill>
                      <a:schemeClr val="accent4">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2Y</a:t>
                      </a: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導入</a:t>
                      </a:r>
                    </a:p>
                  </a:txBody>
                  <a:tcPr marL="8205" marR="8205" marT="8205" marB="0" anchor="ctr">
                    <a:solidFill>
                      <a:schemeClr val="accent4">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02"/>
                  </a:ext>
                </a:extLst>
              </a:tr>
              <a:tr h="144000">
                <a:tc vMerge="1">
                  <a:txBody>
                    <a:bodyPr/>
                    <a:lstStyle/>
                    <a:p>
                      <a:endParaRPr lang="zh-TW" altLang="en-US"/>
                    </a:p>
                  </a:txBody>
                  <a:tcPr/>
                </a:tc>
                <a:tc gridSpan="2">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資通安全專責人員</a:t>
                      </a:r>
                    </a:p>
                  </a:txBody>
                  <a:tcPr marL="8205" marR="8205" marT="8205" marB="0" anchor="ctr">
                    <a:solidFill>
                      <a:schemeClr val="accent4">
                        <a:lumMod val="20000"/>
                        <a:lumOff val="80000"/>
                      </a:schemeClr>
                    </a:solidFill>
                  </a:tcPr>
                </a:tc>
                <a:tc hMerge="1">
                  <a:txBody>
                    <a:bodyPr/>
                    <a:lstStyle/>
                    <a:p>
                      <a:endParaRPr lang="zh-TW" altLang="en-US"/>
                    </a:p>
                  </a:txBody>
                  <a:tcPr/>
                </a:tc>
                <a:tc>
                  <a:txBody>
                    <a:bodyPr/>
                    <a:lstStyle/>
                    <a:p>
                      <a:pPr algn="ctr" fontAlgn="ctr"/>
                      <a:r>
                        <a:rPr lang="en-US" altLang="zh-TW" sz="1000" kern="1200" dirty="0">
                          <a:solidFill>
                            <a:srgbClr val="FF0000"/>
                          </a:solidFill>
                          <a:latin typeface="獅尾圓體-Medium" panose="020B0500000000000000" pitchFamily="34" charset="-120"/>
                          <a:ea typeface="獅尾圓體-Medium" panose="020B0500000000000000" pitchFamily="34" charset="-120"/>
                          <a:cs typeface="+mn-cs"/>
                        </a:rPr>
                        <a:t>4</a:t>
                      </a:r>
                    </a:p>
                  </a:txBody>
                  <a:tcPr marL="8205" marR="8205" marT="8205" marB="0" anchor="ctr">
                    <a:solidFill>
                      <a:schemeClr val="accent4">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2</a:t>
                      </a:r>
                    </a:p>
                  </a:txBody>
                  <a:tcPr marL="8205" marR="8205" marT="8205" marB="0" anchor="ctr">
                    <a:solidFill>
                      <a:schemeClr val="accent4">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a:t>
                      </a:r>
                    </a:p>
                  </a:txBody>
                  <a:tcPr marL="8205" marR="8205" marT="8205" marB="0" anchor="ctr">
                    <a:solidFill>
                      <a:schemeClr val="accent4">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03"/>
                  </a:ext>
                </a:extLst>
              </a:tr>
              <a:tr h="144000">
                <a:tc vMerge="1">
                  <a:txBody>
                    <a:bodyPr/>
                    <a:lstStyle/>
                    <a:p>
                      <a:endParaRPr lang="zh-TW" altLang="en-US"/>
                    </a:p>
                  </a:txBody>
                  <a:tcPr/>
                </a:tc>
                <a:tc gridSpan="2">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內部資通安全稽核</a:t>
                      </a:r>
                    </a:p>
                  </a:txBody>
                  <a:tcPr marL="8205" marR="8205" marT="8205" marB="0" anchor="ctr">
                    <a:solidFill>
                      <a:schemeClr val="accent4">
                        <a:lumMod val="20000"/>
                        <a:lumOff val="80000"/>
                      </a:schemeClr>
                    </a:solidFill>
                  </a:tcPr>
                </a:tc>
                <a:tc hMerge="1">
                  <a:txBody>
                    <a:bodyPr/>
                    <a:lstStyle/>
                    <a:p>
                      <a:endParaRPr lang="zh-TW" altLang="en-US"/>
                    </a:p>
                  </a:txBody>
                  <a:tcPr/>
                </a:tc>
                <a:tc>
                  <a:txBody>
                    <a:bodyPr/>
                    <a:lstStyle/>
                    <a:p>
                      <a:pPr algn="ctr" fontAlgn="ctr"/>
                      <a:r>
                        <a:rPr lang="en-US" altLang="en-US" sz="1000" kern="1200" dirty="0">
                          <a:solidFill>
                            <a:srgbClr val="FF0000"/>
                          </a:solidFill>
                          <a:latin typeface="獅尾圓體-Medium" panose="020B0500000000000000" pitchFamily="34" charset="-120"/>
                          <a:ea typeface="獅尾圓體-Medium" panose="020B0500000000000000" pitchFamily="34" charset="-120"/>
                          <a:cs typeface="+mn-cs"/>
                        </a:rPr>
                        <a:t>2/Y</a:t>
                      </a:r>
                    </a:p>
                  </a:txBody>
                  <a:tcPr marL="8205" marR="8205" marT="8205" marB="0" anchor="ctr">
                    <a:solidFill>
                      <a:schemeClr val="accent4">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4">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1/2Y</a:t>
                      </a:r>
                    </a:p>
                  </a:txBody>
                  <a:tcPr marL="8205" marR="8205" marT="8205" marB="0" anchor="ctr">
                    <a:solidFill>
                      <a:schemeClr val="accent4">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04"/>
                  </a:ext>
                </a:extLst>
              </a:tr>
              <a:tr h="144000">
                <a:tc vMerge="1">
                  <a:txBody>
                    <a:bodyPr/>
                    <a:lstStyle/>
                    <a:p>
                      <a:endParaRPr lang="zh-TW" altLang="en-US"/>
                    </a:p>
                  </a:txBody>
                  <a:tcPr/>
                </a:tc>
                <a:tc gridSpan="2">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業務持續運作演練</a:t>
                      </a:r>
                      <a:r>
                        <a:rPr lang="en-US" altLang="zh-TW" sz="1000" kern="1200" dirty="0">
                          <a:solidFill>
                            <a:srgbClr val="0000FF"/>
                          </a:solidFill>
                          <a:latin typeface="獅尾圓體-Medium" panose="020B0500000000000000" pitchFamily="34" charset="-120"/>
                          <a:ea typeface="獅尾圓體-Medium" panose="020B0500000000000000" pitchFamily="34" charset="-120"/>
                          <a:cs typeface="+mn-cs"/>
                        </a:rPr>
                        <a:t>(</a:t>
                      </a:r>
                      <a:r>
                        <a:rPr lang="zh-TW" altLang="en-US" sz="1000" kern="1200" dirty="0">
                          <a:solidFill>
                            <a:srgbClr val="0000FF"/>
                          </a:solidFill>
                          <a:latin typeface="獅尾圓體-Medium" panose="020B0500000000000000" pitchFamily="34" charset="-120"/>
                          <a:ea typeface="獅尾圓體-Medium" panose="020B0500000000000000" pitchFamily="34" charset="-120"/>
                          <a:cs typeface="+mn-cs"/>
                        </a:rPr>
                        <a:t>核心資通系統</a:t>
                      </a:r>
                      <a:r>
                        <a:rPr lang="en-US" altLang="zh-TW" sz="1000" kern="1200" dirty="0">
                          <a:solidFill>
                            <a:srgbClr val="0000FF"/>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accent4">
                        <a:lumMod val="20000"/>
                        <a:lumOff val="80000"/>
                      </a:schemeClr>
                    </a:solidFill>
                  </a:tcPr>
                </a:tc>
                <a:tc hMerge="1">
                  <a:txBody>
                    <a:bodyPr/>
                    <a:lstStyle/>
                    <a:p>
                      <a:endParaRPr lang="zh-TW" altLang="en-US"/>
                    </a:p>
                  </a:txBody>
                  <a:tcPr/>
                </a:tc>
                <a:tc>
                  <a:txBody>
                    <a:bodyPr/>
                    <a:lstStyle/>
                    <a:p>
                      <a:pPr algn="ctr" fontAlgn="ctr"/>
                      <a:r>
                        <a:rPr lang="en-US" altLang="en-US" sz="1000" kern="1200" dirty="0">
                          <a:solidFill>
                            <a:srgbClr val="FF0000"/>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4">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1/2Y</a:t>
                      </a:r>
                    </a:p>
                  </a:txBody>
                  <a:tcPr marL="8205" marR="8205" marT="8205" marB="0" anchor="ctr">
                    <a:solidFill>
                      <a:schemeClr val="accent4">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1/2Y</a:t>
                      </a:r>
                    </a:p>
                  </a:txBody>
                  <a:tcPr marL="8205" marR="8205" marT="8205" marB="0" anchor="ctr">
                    <a:solidFill>
                      <a:schemeClr val="accent4">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05"/>
                  </a:ext>
                </a:extLst>
              </a:tr>
              <a:tr h="144000">
                <a:tc vMerge="1">
                  <a:txBody>
                    <a:bodyPr/>
                    <a:lstStyle/>
                    <a:p>
                      <a:endParaRPr lang="zh-TW" altLang="en-US"/>
                    </a:p>
                  </a:txBody>
                  <a:tcPr/>
                </a:tc>
                <a:tc gridSpan="2">
                  <a:txBody>
                    <a:bodyPr/>
                    <a:lstStyle/>
                    <a:p>
                      <a:pPr algn="l" fontAlgn="ctr"/>
                      <a:r>
                        <a:rPr lang="zh-TW" altLang="en-US" sz="1000" kern="1200" dirty="0">
                          <a:solidFill>
                            <a:srgbClr val="FF0000"/>
                          </a:solidFill>
                          <a:latin typeface="獅尾圓體-Medium" panose="020B0500000000000000" pitchFamily="34" charset="-120"/>
                          <a:ea typeface="獅尾圓體-Medium" panose="020B0500000000000000" pitchFamily="34" charset="-120"/>
                          <a:cs typeface="+mn-cs"/>
                        </a:rPr>
                        <a:t>資安治理成熟度評估</a:t>
                      </a:r>
                      <a:r>
                        <a:rPr lang="en-US" altLang="zh-TW" sz="1000" kern="1200" dirty="0">
                          <a:solidFill>
                            <a:srgbClr val="FF0000"/>
                          </a:solidFill>
                          <a:latin typeface="獅尾圓體-Medium" panose="020B0500000000000000" pitchFamily="34" charset="-120"/>
                          <a:ea typeface="獅尾圓體-Medium" panose="020B0500000000000000" pitchFamily="34" charset="-120"/>
                          <a:cs typeface="+mn-cs"/>
                        </a:rPr>
                        <a:t>(</a:t>
                      </a:r>
                      <a:r>
                        <a:rPr lang="zh-TW" altLang="en-US" sz="1000" kern="1200" dirty="0">
                          <a:solidFill>
                            <a:srgbClr val="FF0000"/>
                          </a:solidFill>
                          <a:latin typeface="獅尾圓體-Medium" panose="020B0500000000000000" pitchFamily="34" charset="-120"/>
                          <a:ea typeface="獅尾圓體-Medium" panose="020B0500000000000000" pitchFamily="34" charset="-120"/>
                          <a:cs typeface="+mn-cs"/>
                        </a:rPr>
                        <a:t>限公務機關</a:t>
                      </a:r>
                      <a:r>
                        <a:rPr lang="en-US" altLang="zh-TW" sz="1000" kern="1200" dirty="0">
                          <a:solidFill>
                            <a:srgbClr val="FF0000"/>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accent4">
                        <a:lumMod val="20000"/>
                        <a:lumOff val="80000"/>
                      </a:schemeClr>
                    </a:solidFill>
                  </a:tcPr>
                </a:tc>
                <a:tc hMerge="1">
                  <a:txBody>
                    <a:bodyPr/>
                    <a:lstStyle/>
                    <a:p>
                      <a:endParaRPr lang="zh-TW" altLang="en-US"/>
                    </a:p>
                  </a:txBody>
                  <a:tcPr/>
                </a:tc>
                <a:tc>
                  <a:txBody>
                    <a:bodyPr/>
                    <a:lstStyle/>
                    <a:p>
                      <a:pPr algn="ctr" fontAlgn="ctr"/>
                      <a:r>
                        <a:rPr lang="en-US" altLang="en-US" sz="1000" kern="1200" dirty="0">
                          <a:solidFill>
                            <a:srgbClr val="FF0000"/>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4">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4">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06"/>
                  </a:ext>
                </a:extLst>
              </a:tr>
              <a:tr h="144000">
                <a:tc rowSpan="17">
                  <a:txBody>
                    <a:bodyPr/>
                    <a:lstStyle/>
                    <a:p>
                      <a:pPr algn="ctr"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技術面</a:t>
                      </a:r>
                    </a:p>
                  </a:txBody>
                  <a:tcPr marL="8205" marR="8205" marT="8205" marB="0" anchor="ctr">
                    <a:solidFill>
                      <a:schemeClr val="bg1"/>
                    </a:solidFill>
                  </a:tcPr>
                </a:tc>
                <a:tc rowSpan="2">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安全性檢測</a:t>
                      </a:r>
                    </a:p>
                  </a:txBody>
                  <a:tcPr marL="8205" marR="8205" marT="8205" marB="0" anchor="ctr">
                    <a:solidFill>
                      <a:schemeClr val="accent1">
                        <a:lumMod val="20000"/>
                        <a:lumOff val="80000"/>
                      </a:schemeClr>
                    </a:solidFill>
                  </a:tcPr>
                </a:tc>
                <a:tc>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弱點掃描</a:t>
                      </a:r>
                      <a:r>
                        <a:rPr lang="en-US" altLang="zh-TW" sz="1000" kern="1200" dirty="0">
                          <a:solidFill>
                            <a:srgbClr val="0000FF"/>
                          </a:solidFill>
                          <a:latin typeface="獅尾圓體-Medium" panose="020B0500000000000000" pitchFamily="34" charset="-120"/>
                          <a:ea typeface="獅尾圓體-Medium" panose="020B0500000000000000" pitchFamily="34" charset="-120"/>
                          <a:cs typeface="+mn-cs"/>
                        </a:rPr>
                        <a:t>(</a:t>
                      </a:r>
                      <a:r>
                        <a:rPr lang="zh-TW" altLang="en-US" sz="1000" kern="1200" dirty="0">
                          <a:solidFill>
                            <a:srgbClr val="0000FF"/>
                          </a:solidFill>
                          <a:latin typeface="獅尾圓體-Medium" panose="020B0500000000000000" pitchFamily="34" charset="-120"/>
                          <a:ea typeface="獅尾圓體-Medium" panose="020B0500000000000000" pitchFamily="34" charset="-120"/>
                          <a:cs typeface="+mn-cs"/>
                        </a:rPr>
                        <a:t>核心資通系統</a:t>
                      </a:r>
                      <a:r>
                        <a:rPr lang="en-US" altLang="zh-TW" sz="1000" kern="1200" dirty="0">
                          <a:solidFill>
                            <a:srgbClr val="0000FF"/>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rgbClr val="FF0000"/>
                          </a:solidFill>
                          <a:latin typeface="獅尾圓體-Medium" panose="020B0500000000000000" pitchFamily="34" charset="-120"/>
                          <a:ea typeface="獅尾圓體-Medium" panose="020B0500000000000000" pitchFamily="34" charset="-120"/>
                          <a:cs typeface="+mn-cs"/>
                        </a:rPr>
                        <a:t>2/Y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1/2Y</a:t>
                      </a:r>
                    </a:p>
                  </a:txBody>
                  <a:tcPr marL="8205" marR="8205" marT="8205" marB="0" anchor="ctr">
                    <a:solidFill>
                      <a:schemeClr val="accent1">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07"/>
                  </a:ext>
                </a:extLst>
              </a:tr>
              <a:tr h="144000">
                <a:tc vMerge="1">
                  <a:txBody>
                    <a:bodyPr/>
                    <a:lstStyle/>
                    <a:p>
                      <a:endParaRPr lang="zh-TW" altLang="en-US"/>
                    </a:p>
                  </a:txBody>
                  <a:tcPr/>
                </a:tc>
                <a:tc vMerge="1">
                  <a:txBody>
                    <a:bodyPr/>
                    <a:lstStyle/>
                    <a:p>
                      <a:endParaRPr lang="zh-TW" altLang="en-US"/>
                    </a:p>
                  </a:txBody>
                  <a:tcPr/>
                </a:tc>
                <a:tc>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滲透測試</a:t>
                      </a:r>
                      <a:r>
                        <a:rPr lang="en-US" altLang="zh-TW" sz="1000" kern="1200" dirty="0">
                          <a:solidFill>
                            <a:srgbClr val="0000FF"/>
                          </a:solidFill>
                          <a:latin typeface="獅尾圓體-Medium" panose="020B0500000000000000" pitchFamily="34" charset="-120"/>
                          <a:ea typeface="獅尾圓體-Medium" panose="020B0500000000000000" pitchFamily="34" charset="-120"/>
                          <a:cs typeface="+mn-cs"/>
                        </a:rPr>
                        <a:t>(</a:t>
                      </a:r>
                      <a:r>
                        <a:rPr lang="zh-TW" altLang="en-US" sz="1000" kern="1200" dirty="0">
                          <a:solidFill>
                            <a:srgbClr val="0000FF"/>
                          </a:solidFill>
                          <a:latin typeface="獅尾圓體-Medium" panose="020B0500000000000000" pitchFamily="34" charset="-120"/>
                          <a:ea typeface="獅尾圓體-Medium" panose="020B0500000000000000" pitchFamily="34" charset="-120"/>
                          <a:cs typeface="+mn-cs"/>
                        </a:rPr>
                        <a:t>核心資通系統</a:t>
                      </a:r>
                      <a:r>
                        <a:rPr lang="en-US" altLang="zh-TW" sz="1000" kern="1200" dirty="0">
                          <a:solidFill>
                            <a:srgbClr val="0000FF"/>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rgbClr val="FF0000"/>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1/2Y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1/2Y</a:t>
                      </a:r>
                    </a:p>
                  </a:txBody>
                  <a:tcPr marL="8205" marR="8205" marT="8205" marB="0" anchor="ctr">
                    <a:solidFill>
                      <a:schemeClr val="accent1">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08"/>
                  </a:ext>
                </a:extLst>
              </a:tr>
              <a:tr h="144000">
                <a:tc vMerge="1">
                  <a:txBody>
                    <a:bodyPr/>
                    <a:lstStyle/>
                    <a:p>
                      <a:endParaRPr lang="zh-TW" altLang="en-US"/>
                    </a:p>
                  </a:txBody>
                  <a:tcPr/>
                </a:tc>
                <a:tc rowSpan="5">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資通安全健診</a:t>
                      </a:r>
                    </a:p>
                  </a:txBody>
                  <a:tcPr marL="8205" marR="8205" marT="8205" marB="0" anchor="ctr">
                    <a:solidFill>
                      <a:schemeClr val="accent1">
                        <a:lumMod val="20000"/>
                        <a:lumOff val="80000"/>
                      </a:schemeClr>
                    </a:solidFill>
                  </a:tcPr>
                </a:tc>
                <a:tc>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網路架構檢視</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rgbClr val="FF0000"/>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1/2Y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1/2Y</a:t>
                      </a:r>
                    </a:p>
                  </a:txBody>
                  <a:tcPr marL="8205" marR="8205" marT="8205" marB="0" anchor="ctr">
                    <a:solidFill>
                      <a:schemeClr val="accent1">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09"/>
                  </a:ext>
                </a:extLst>
              </a:tr>
              <a:tr h="144000">
                <a:tc vMerge="1">
                  <a:txBody>
                    <a:bodyPr/>
                    <a:lstStyle/>
                    <a:p>
                      <a:endParaRPr lang="zh-TW" altLang="en-US"/>
                    </a:p>
                  </a:txBody>
                  <a:tcPr/>
                </a:tc>
                <a:tc vMerge="1">
                  <a:txBody>
                    <a:bodyPr/>
                    <a:lstStyle/>
                    <a:p>
                      <a:endParaRPr lang="zh-TW" altLang="en-US"/>
                    </a:p>
                  </a:txBody>
                  <a:tcPr/>
                </a:tc>
                <a:tc>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網路惡意活動檢視</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rgbClr val="FF0000"/>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1/2Y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1/2Y</a:t>
                      </a:r>
                    </a:p>
                  </a:txBody>
                  <a:tcPr marL="8205" marR="8205" marT="8205" marB="0" anchor="ctr">
                    <a:solidFill>
                      <a:schemeClr val="accent1">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10"/>
                  </a:ext>
                </a:extLst>
              </a:tr>
              <a:tr h="144000">
                <a:tc vMerge="1">
                  <a:txBody>
                    <a:bodyPr/>
                    <a:lstStyle/>
                    <a:p>
                      <a:endParaRPr lang="zh-TW" altLang="en-US"/>
                    </a:p>
                  </a:txBody>
                  <a:tcPr/>
                </a:tc>
                <a:tc vMerge="1">
                  <a:txBody>
                    <a:bodyPr/>
                    <a:lstStyle/>
                    <a:p>
                      <a:endParaRPr lang="zh-TW" altLang="en-US"/>
                    </a:p>
                  </a:txBody>
                  <a:tcPr/>
                </a:tc>
                <a:tc>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使用者端電腦惡意活動檢視</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rgbClr val="FF0000"/>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1/2Y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1/2Y</a:t>
                      </a:r>
                    </a:p>
                  </a:txBody>
                  <a:tcPr marL="8205" marR="8205" marT="8205" marB="0" anchor="ctr">
                    <a:solidFill>
                      <a:schemeClr val="accent1">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11"/>
                  </a:ext>
                </a:extLst>
              </a:tr>
              <a:tr h="144000">
                <a:tc vMerge="1">
                  <a:txBody>
                    <a:bodyPr/>
                    <a:lstStyle/>
                    <a:p>
                      <a:endParaRPr lang="zh-TW" altLang="en-US"/>
                    </a:p>
                  </a:txBody>
                  <a:tcPr/>
                </a:tc>
                <a:tc vMerge="1">
                  <a:txBody>
                    <a:bodyPr/>
                    <a:lstStyle/>
                    <a:p>
                      <a:endParaRPr lang="zh-TW" altLang="en-US"/>
                    </a:p>
                  </a:txBody>
                  <a:tcPr/>
                </a:tc>
                <a:tc>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伺服器主機惡意活動檢視</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rgbClr val="FF0000"/>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1/2Y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1/2Y</a:t>
                      </a:r>
                    </a:p>
                  </a:txBody>
                  <a:tcPr marL="8205" marR="8205" marT="8205" marB="0" anchor="ctr">
                    <a:solidFill>
                      <a:schemeClr val="accent1">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12"/>
                  </a:ext>
                </a:extLst>
              </a:tr>
              <a:tr h="144000">
                <a:tc vMerge="1">
                  <a:txBody>
                    <a:bodyPr/>
                    <a:lstStyle/>
                    <a:p>
                      <a:endParaRPr lang="zh-TW" altLang="en-US"/>
                    </a:p>
                  </a:txBody>
                  <a:tcPr/>
                </a:tc>
                <a:tc vMerge="1">
                  <a:txBody>
                    <a:bodyPr/>
                    <a:lstStyle/>
                    <a:p>
                      <a:endParaRPr lang="zh-TW" altLang="en-US"/>
                    </a:p>
                  </a:txBody>
                  <a:tcPr/>
                </a:tc>
                <a:tc>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目錄伺服器設定及防火牆連線設定檢視</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rgbClr val="FF0000"/>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1/2Y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1/2Y</a:t>
                      </a:r>
                    </a:p>
                  </a:txBody>
                  <a:tcPr marL="8205" marR="8205" marT="8205" marB="0" anchor="ctr">
                    <a:solidFill>
                      <a:schemeClr val="accent1">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13"/>
                  </a:ext>
                </a:extLst>
              </a:tr>
              <a:tr h="144000">
                <a:tc vMerge="1">
                  <a:txBody>
                    <a:bodyPr/>
                    <a:lstStyle/>
                    <a:p>
                      <a:endParaRPr lang="zh-TW" altLang="en-US"/>
                    </a:p>
                  </a:txBody>
                  <a:tcPr/>
                </a:tc>
                <a:tc gridSpan="2">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資通安全威脅偵測管理機制</a:t>
                      </a:r>
                      <a:r>
                        <a:rPr lang="en-US" altLang="zh-TW" sz="1000" kern="1200" dirty="0">
                          <a:solidFill>
                            <a:srgbClr val="0000FF"/>
                          </a:solidFill>
                          <a:latin typeface="獅尾圓體-Medium" panose="020B0500000000000000" pitchFamily="34" charset="-120"/>
                          <a:ea typeface="獅尾圓體-Medium" panose="020B0500000000000000" pitchFamily="34" charset="-120"/>
                          <a:cs typeface="+mn-cs"/>
                        </a:rPr>
                        <a:t>(</a:t>
                      </a:r>
                      <a:r>
                        <a:rPr lang="zh-TW" altLang="en-US" sz="1000" kern="1200" dirty="0">
                          <a:solidFill>
                            <a:srgbClr val="0000FF"/>
                          </a:solidFill>
                          <a:latin typeface="獅尾圓體-Medium" panose="020B0500000000000000" pitchFamily="34" charset="-120"/>
                          <a:ea typeface="獅尾圓體-Medium" panose="020B0500000000000000" pitchFamily="34" charset="-120"/>
                          <a:cs typeface="+mn-cs"/>
                        </a:rPr>
                        <a:t>機關</a:t>
                      </a:r>
                      <a:r>
                        <a:rPr lang="en-US" altLang="zh-TW" sz="1000" kern="1200" dirty="0">
                          <a:solidFill>
                            <a:srgbClr val="0000FF"/>
                          </a:solidFill>
                          <a:latin typeface="獅尾圓體-Medium" panose="020B0500000000000000" pitchFamily="34" charset="-120"/>
                          <a:ea typeface="獅尾圓體-Medium" panose="020B0500000000000000" pitchFamily="34" charset="-120"/>
                          <a:cs typeface="+mn-cs"/>
                        </a:rPr>
                        <a:t>)</a:t>
                      </a:r>
                      <a:r>
                        <a:rPr lang="en-US" altLang="zh-TW" sz="1000" kern="1200" dirty="0">
                          <a:solidFill>
                            <a:srgbClr val="FF0000"/>
                          </a:solidFill>
                          <a:latin typeface="獅尾圓體-Medium" panose="020B0500000000000000" pitchFamily="34" charset="-120"/>
                          <a:ea typeface="獅尾圓體-Medium" panose="020B0500000000000000" pitchFamily="34" charset="-120"/>
                          <a:cs typeface="+mn-cs"/>
                        </a:rPr>
                        <a:t>(</a:t>
                      </a:r>
                      <a:r>
                        <a:rPr lang="zh-TW" altLang="en-US" sz="1000" kern="1200" dirty="0">
                          <a:solidFill>
                            <a:srgbClr val="FF0000"/>
                          </a:solidFill>
                          <a:latin typeface="獅尾圓體-Medium" panose="020B0500000000000000" pitchFamily="34" charset="-120"/>
                          <a:ea typeface="獅尾圓體-Medium" panose="020B0500000000000000" pitchFamily="34" charset="-120"/>
                          <a:cs typeface="+mn-cs"/>
                        </a:rPr>
                        <a:t>限公務機關：</a:t>
                      </a:r>
                      <a:r>
                        <a:rPr lang="zh-TW" altLang="en-US" sz="1000" kern="1200" dirty="0">
                          <a:solidFill>
                            <a:srgbClr val="7030A0"/>
                          </a:solidFill>
                          <a:latin typeface="獅尾圓體-Medium" panose="020B0500000000000000" pitchFamily="34" charset="-120"/>
                          <a:ea typeface="獅尾圓體-Medium" panose="020B0500000000000000" pitchFamily="34" charset="-120"/>
                          <a:cs typeface="+mn-cs"/>
                        </a:rPr>
                        <a:t>監控管理資料</a:t>
                      </a:r>
                      <a:r>
                        <a:rPr lang="en-US" altLang="zh-TW" sz="1000" kern="1200" dirty="0">
                          <a:solidFill>
                            <a:srgbClr val="FF0000"/>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accent1">
                        <a:lumMod val="20000"/>
                        <a:lumOff val="80000"/>
                      </a:schemeClr>
                    </a:solidFill>
                  </a:tcPr>
                </a:tc>
                <a:tc hMerge="1">
                  <a:txBody>
                    <a:bodyPr/>
                    <a:lstStyle/>
                    <a:p>
                      <a:endParaRPr lang="zh-TW" altLang="en-US"/>
                    </a:p>
                  </a:txBody>
                  <a:tcPr/>
                </a:tc>
                <a:tc>
                  <a:txBody>
                    <a:bodyPr/>
                    <a:lstStyle/>
                    <a:p>
                      <a:pPr algn="ctr" fontAlgn="ctr"/>
                      <a:r>
                        <a:rPr lang="en-US" altLang="en-US" sz="1000" kern="1200" dirty="0">
                          <a:solidFill>
                            <a:srgbClr val="FF0000"/>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14"/>
                  </a:ext>
                </a:extLst>
              </a:tr>
              <a:tr h="144000">
                <a:tc vMerge="1">
                  <a:txBody>
                    <a:bodyPr/>
                    <a:lstStyle/>
                    <a:p>
                      <a:endParaRPr lang="zh-TW" altLang="en-US"/>
                    </a:p>
                  </a:txBody>
                  <a:tcPr/>
                </a:tc>
                <a:tc gridSpan="2">
                  <a:txBody>
                    <a:bodyPr/>
                    <a:lstStyle/>
                    <a:p>
                      <a:pPr algn="l" fontAlgn="ctr"/>
                      <a:r>
                        <a:rPr lang="zh-TW" altLang="en-US" sz="1000" kern="1200" dirty="0">
                          <a:solidFill>
                            <a:srgbClr val="FF0000"/>
                          </a:solidFill>
                          <a:latin typeface="獅尾圓體-Medium" panose="020B0500000000000000" pitchFamily="34" charset="-120"/>
                          <a:ea typeface="獅尾圓體-Medium" panose="020B0500000000000000" pitchFamily="34" charset="-120"/>
                          <a:cs typeface="+mn-cs"/>
                        </a:rPr>
                        <a:t>政府組態基準</a:t>
                      </a:r>
                      <a:r>
                        <a:rPr lang="en-US" altLang="zh-TW" sz="1000" kern="1200" dirty="0">
                          <a:solidFill>
                            <a:srgbClr val="FF0000"/>
                          </a:solidFill>
                          <a:latin typeface="獅尾圓體-Medium" panose="020B0500000000000000" pitchFamily="34" charset="-120"/>
                          <a:ea typeface="獅尾圓體-Medium" panose="020B0500000000000000" pitchFamily="34" charset="-120"/>
                          <a:cs typeface="+mn-cs"/>
                        </a:rPr>
                        <a:t>(</a:t>
                      </a:r>
                      <a:r>
                        <a:rPr lang="zh-TW" altLang="en-US" sz="1000" kern="1200" dirty="0">
                          <a:solidFill>
                            <a:srgbClr val="FF0000"/>
                          </a:solidFill>
                          <a:latin typeface="獅尾圓體-Medium" panose="020B0500000000000000" pitchFamily="34" charset="-120"/>
                          <a:ea typeface="獅尾圓體-Medium" panose="020B0500000000000000" pitchFamily="34" charset="-120"/>
                          <a:cs typeface="+mn-cs"/>
                        </a:rPr>
                        <a:t>限公務機關</a:t>
                      </a:r>
                      <a:r>
                        <a:rPr lang="en-US" altLang="zh-TW" sz="1000" kern="1200" dirty="0">
                          <a:solidFill>
                            <a:srgbClr val="FF0000"/>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accent1">
                        <a:lumMod val="20000"/>
                        <a:lumOff val="80000"/>
                      </a:schemeClr>
                    </a:solidFill>
                  </a:tcPr>
                </a:tc>
                <a:tc hMerge="1">
                  <a:txBody>
                    <a:bodyPr/>
                    <a:lstStyle/>
                    <a:p>
                      <a:endParaRPr lang="zh-TW" altLang="en-US"/>
                    </a:p>
                  </a:txBody>
                  <a:tcPr/>
                </a:tc>
                <a:tc>
                  <a:txBody>
                    <a:bodyPr/>
                    <a:lstStyle/>
                    <a:p>
                      <a:pPr algn="ctr" fontAlgn="ctr"/>
                      <a:r>
                        <a:rPr lang="en-US" altLang="en-US" sz="1000" kern="1200" dirty="0">
                          <a:solidFill>
                            <a:srgbClr val="FF0000"/>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15"/>
                  </a:ext>
                </a:extLst>
              </a:tr>
              <a:tr h="144000">
                <a:tc vMerge="1">
                  <a:txBody>
                    <a:bodyPr/>
                    <a:lstStyle/>
                    <a:p>
                      <a:endParaRPr lang="zh-TW" altLang="en-US"/>
                    </a:p>
                  </a:txBody>
                  <a:tcPr/>
                </a:tc>
                <a:tc gridSpan="2">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資通安全弱點通報機制</a:t>
                      </a:r>
                      <a:r>
                        <a:rPr lang="en-US" altLang="zh-TW" sz="1000" kern="1200" dirty="0">
                          <a:solidFill>
                            <a:srgbClr val="0000FF"/>
                          </a:solidFill>
                          <a:latin typeface="獅尾圓體-Medium" panose="020B0500000000000000" pitchFamily="34" charset="-120"/>
                          <a:ea typeface="獅尾圓體-Medium" panose="020B0500000000000000" pitchFamily="34" charset="-120"/>
                          <a:cs typeface="+mn-cs"/>
                        </a:rPr>
                        <a:t>(</a:t>
                      </a:r>
                      <a:r>
                        <a:rPr lang="zh-TW" altLang="en-US" sz="1000" kern="1200" dirty="0">
                          <a:solidFill>
                            <a:srgbClr val="0000FF"/>
                          </a:solidFill>
                          <a:latin typeface="獅尾圓體-Medium" panose="020B0500000000000000" pitchFamily="34" charset="-120"/>
                          <a:ea typeface="獅尾圓體-Medium" panose="020B0500000000000000" pitchFamily="34" charset="-120"/>
                          <a:cs typeface="+mn-cs"/>
                        </a:rPr>
                        <a:t>機關</a:t>
                      </a:r>
                      <a:r>
                        <a:rPr lang="en-US" altLang="zh-TW" sz="1000" kern="1200" dirty="0">
                          <a:solidFill>
                            <a:srgbClr val="0000FF"/>
                          </a:solidFill>
                          <a:latin typeface="獅尾圓體-Medium" panose="020B0500000000000000" pitchFamily="34" charset="-120"/>
                          <a:ea typeface="獅尾圓體-Medium" panose="020B0500000000000000" pitchFamily="34" charset="-120"/>
                          <a:cs typeface="+mn-cs"/>
                        </a:rPr>
                        <a:t>)</a:t>
                      </a:r>
                      <a:r>
                        <a:rPr lang="en-US" altLang="zh-TW" sz="1000" kern="1200" dirty="0">
                          <a:solidFill>
                            <a:srgbClr val="FF0000"/>
                          </a:solidFill>
                          <a:latin typeface="獅尾圓體-Medium" panose="020B0500000000000000" pitchFamily="34" charset="-120"/>
                          <a:ea typeface="獅尾圓體-Medium" panose="020B0500000000000000" pitchFamily="34" charset="-120"/>
                          <a:cs typeface="+mn-cs"/>
                        </a:rPr>
                        <a:t>(</a:t>
                      </a:r>
                      <a:r>
                        <a:rPr lang="zh-TW" altLang="en-US" sz="1000" kern="1200" dirty="0">
                          <a:solidFill>
                            <a:srgbClr val="FF0000"/>
                          </a:solidFill>
                          <a:latin typeface="獅尾圓體-Medium" panose="020B0500000000000000" pitchFamily="34" charset="-120"/>
                          <a:ea typeface="獅尾圓體-Medium" panose="020B0500000000000000" pitchFamily="34" charset="-120"/>
                          <a:cs typeface="+mn-cs"/>
                        </a:rPr>
                        <a:t>限公務機關：</a:t>
                      </a:r>
                      <a:r>
                        <a:rPr lang="zh-TW" altLang="en-US" sz="1000" kern="1200" dirty="0">
                          <a:solidFill>
                            <a:srgbClr val="7030A0"/>
                          </a:solidFill>
                          <a:latin typeface="獅尾圓體-Medium" panose="020B0500000000000000" pitchFamily="34" charset="-120"/>
                          <a:ea typeface="獅尾圓體-Medium" panose="020B0500000000000000" pitchFamily="34" charset="-120"/>
                          <a:cs typeface="+mn-cs"/>
                        </a:rPr>
                        <a:t>資訊資產資料</a:t>
                      </a:r>
                      <a:r>
                        <a:rPr lang="en-US" altLang="zh-TW" sz="1000" kern="1200" dirty="0">
                          <a:solidFill>
                            <a:srgbClr val="FF0000"/>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accent1">
                        <a:lumMod val="20000"/>
                        <a:lumOff val="80000"/>
                      </a:schemeClr>
                    </a:solidFill>
                  </a:tcPr>
                </a:tc>
                <a:tc hMerge="1">
                  <a:txBody>
                    <a:bodyPr/>
                    <a:lstStyle/>
                    <a:p>
                      <a:endParaRPr lang="zh-TW" altLang="en-US"/>
                    </a:p>
                  </a:txBody>
                  <a:tcPr/>
                </a:tc>
                <a:tc>
                  <a:txBody>
                    <a:bodyPr/>
                    <a:lstStyle/>
                    <a:p>
                      <a:pPr algn="ctr" fontAlgn="ctr"/>
                      <a:r>
                        <a:rPr lang="en-US" altLang="en-US" sz="1000" kern="1200" dirty="0">
                          <a:solidFill>
                            <a:srgbClr val="FF0000"/>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2Y</a:t>
                      </a:r>
                    </a:p>
                  </a:txBody>
                  <a:tcPr marL="8205" marR="8205" marT="8205" marB="0" anchor="ctr">
                    <a:solidFill>
                      <a:schemeClr val="accent1">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16"/>
                  </a:ext>
                </a:extLst>
              </a:tr>
              <a:tr h="144000">
                <a:tc vMerge="1">
                  <a:txBody>
                    <a:bodyPr/>
                    <a:lstStyle/>
                    <a:p>
                      <a:endParaRPr lang="zh-TW" altLang="en-US"/>
                    </a:p>
                  </a:txBody>
                  <a:tcPr/>
                </a:tc>
                <a:tc gridSpan="2">
                  <a:txBody>
                    <a:bodyPr/>
                    <a:lstStyle/>
                    <a:p>
                      <a:pPr algn="l" fontAlgn="ctr"/>
                      <a:r>
                        <a:rPr lang="zh-TW" altLang="en-US" sz="1000" kern="1200" dirty="0">
                          <a:solidFill>
                            <a:srgbClr val="FF0000"/>
                          </a:solidFill>
                          <a:latin typeface="獅尾圓體-Medium" panose="020B0500000000000000" pitchFamily="34" charset="-120"/>
                          <a:ea typeface="獅尾圓體-Medium" panose="020B0500000000000000" pitchFamily="34" charset="-120"/>
                          <a:cs typeface="+mn-cs"/>
                        </a:rPr>
                        <a:t>端點偵測及應變機制</a:t>
                      </a:r>
                      <a:r>
                        <a:rPr lang="en-US" altLang="zh-TW" sz="1000" kern="1200" dirty="0">
                          <a:solidFill>
                            <a:srgbClr val="FF0000"/>
                          </a:solidFill>
                          <a:latin typeface="獅尾圓體-Medium" panose="020B0500000000000000" pitchFamily="34" charset="-120"/>
                          <a:ea typeface="獅尾圓體-Medium" panose="020B0500000000000000" pitchFamily="34" charset="-120"/>
                          <a:cs typeface="+mn-cs"/>
                        </a:rPr>
                        <a:t>(</a:t>
                      </a:r>
                      <a:r>
                        <a:rPr lang="zh-TW" altLang="en-US" sz="1000" kern="1200" dirty="0">
                          <a:solidFill>
                            <a:srgbClr val="FF0000"/>
                          </a:solidFill>
                          <a:latin typeface="獅尾圓體-Medium" panose="020B0500000000000000" pitchFamily="34" charset="-120"/>
                          <a:ea typeface="獅尾圓體-Medium" panose="020B0500000000000000" pitchFamily="34" charset="-120"/>
                          <a:cs typeface="+mn-cs"/>
                        </a:rPr>
                        <a:t>限公務機關：</a:t>
                      </a:r>
                      <a:r>
                        <a:rPr lang="zh-TW" altLang="en-US" sz="1000" kern="1200" dirty="0">
                          <a:solidFill>
                            <a:srgbClr val="7030A0"/>
                          </a:solidFill>
                          <a:latin typeface="獅尾圓體-Medium" panose="020B0500000000000000" pitchFamily="34" charset="-120"/>
                          <a:ea typeface="獅尾圓體-Medium" panose="020B0500000000000000" pitchFamily="34" charset="-120"/>
                          <a:cs typeface="+mn-cs"/>
                        </a:rPr>
                        <a:t>偵測資料</a:t>
                      </a:r>
                      <a:r>
                        <a:rPr lang="en-US" altLang="zh-TW" sz="1000" kern="1200" dirty="0">
                          <a:solidFill>
                            <a:srgbClr val="FF0000"/>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accent1">
                        <a:lumMod val="20000"/>
                        <a:lumOff val="80000"/>
                      </a:schemeClr>
                    </a:solidFill>
                  </a:tcPr>
                </a:tc>
                <a:tc hMerge="1">
                  <a:txBody>
                    <a:bodyPr/>
                    <a:lstStyle/>
                    <a:p>
                      <a:endParaRPr lang="zh-TW" altLang="en-US"/>
                    </a:p>
                  </a:txBody>
                  <a:tcPr/>
                </a:tc>
                <a:tc>
                  <a:txBody>
                    <a:bodyPr/>
                    <a:lstStyle/>
                    <a:p>
                      <a:pPr algn="ctr" fontAlgn="ctr"/>
                      <a:r>
                        <a:rPr lang="en-US" altLang="en-US" sz="1000" kern="1200" dirty="0">
                          <a:solidFill>
                            <a:srgbClr val="FF0000"/>
                          </a:solidFill>
                          <a:latin typeface="獅尾圓體-Medium" panose="020B0500000000000000" pitchFamily="34" charset="-120"/>
                          <a:ea typeface="獅尾圓體-Medium" panose="020B0500000000000000" pitchFamily="34" charset="-120"/>
                          <a:cs typeface="+mn-cs"/>
                        </a:rPr>
                        <a:t>2Y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2Y</a:t>
                      </a:r>
                    </a:p>
                  </a:txBody>
                  <a:tcPr marL="8205" marR="8205" marT="8205" marB="0" anchor="ctr">
                    <a:solidFill>
                      <a:schemeClr val="accent1">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17"/>
                  </a:ext>
                </a:extLst>
              </a:tr>
              <a:tr h="144000">
                <a:tc vMerge="1">
                  <a:txBody>
                    <a:bodyPr/>
                    <a:lstStyle/>
                    <a:p>
                      <a:endParaRPr lang="zh-TW" altLang="en-US"/>
                    </a:p>
                  </a:txBody>
                  <a:tcPr/>
                </a:tc>
                <a:tc rowSpan="6">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資通安全防護</a:t>
                      </a:r>
                    </a:p>
                  </a:txBody>
                  <a:tcPr marL="8205" marR="8205" marT="8205" marB="0" anchor="ctr">
                    <a:solidFill>
                      <a:schemeClr val="accent1">
                        <a:lumMod val="20000"/>
                        <a:lumOff val="80000"/>
                      </a:schemeClr>
                    </a:solidFill>
                  </a:tcPr>
                </a:tc>
                <a:tc>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防毒軟體</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rgbClr val="FF0000"/>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18"/>
                  </a:ext>
                </a:extLst>
              </a:tr>
              <a:tr h="144000">
                <a:tc vMerge="1">
                  <a:txBody>
                    <a:bodyPr/>
                    <a:lstStyle/>
                    <a:p>
                      <a:endParaRPr lang="zh-TW" altLang="en-US"/>
                    </a:p>
                  </a:txBody>
                  <a:tcPr/>
                </a:tc>
                <a:tc vMerge="1">
                  <a:txBody>
                    <a:bodyPr/>
                    <a:lstStyle/>
                    <a:p>
                      <a:endParaRPr lang="zh-TW" altLang="en-US"/>
                    </a:p>
                  </a:txBody>
                  <a:tcPr/>
                </a:tc>
                <a:tc>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網路防火牆</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rgbClr val="FF0000"/>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19"/>
                  </a:ext>
                </a:extLst>
              </a:tr>
              <a:tr h="144000">
                <a:tc vMerge="1">
                  <a:txBody>
                    <a:bodyPr/>
                    <a:lstStyle/>
                    <a:p>
                      <a:endParaRPr lang="zh-TW" altLang="en-US"/>
                    </a:p>
                  </a:txBody>
                  <a:tcPr/>
                </a:tc>
                <a:tc vMerge="1">
                  <a:txBody>
                    <a:bodyPr/>
                    <a:lstStyle/>
                    <a:p>
                      <a:endParaRPr lang="zh-TW" altLang="en-US"/>
                    </a:p>
                  </a:txBody>
                  <a:tcPr/>
                </a:tc>
                <a:tc>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電子郵件過濾機制</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rgbClr val="FF0000"/>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20"/>
                  </a:ext>
                </a:extLst>
              </a:tr>
              <a:tr h="144000">
                <a:tc vMerge="1">
                  <a:txBody>
                    <a:bodyPr/>
                    <a:lstStyle/>
                    <a:p>
                      <a:endParaRPr lang="zh-TW" altLang="en-US"/>
                    </a:p>
                  </a:txBody>
                  <a:tcPr/>
                </a:tc>
                <a:tc vMerge="1">
                  <a:txBody>
                    <a:bodyPr/>
                    <a:lstStyle/>
                    <a:p>
                      <a:endParaRPr lang="zh-TW" altLang="en-US"/>
                    </a:p>
                  </a:txBody>
                  <a:tcPr/>
                </a:tc>
                <a:tc>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入侵偵測及防禦機制</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rgbClr val="FF0000"/>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21"/>
                  </a:ext>
                </a:extLst>
              </a:tr>
              <a:tr h="144000">
                <a:tc vMerge="1">
                  <a:txBody>
                    <a:bodyPr/>
                    <a:lstStyle/>
                    <a:p>
                      <a:endParaRPr lang="zh-TW" altLang="en-US"/>
                    </a:p>
                  </a:txBody>
                  <a:tcPr/>
                </a:tc>
                <a:tc vMerge="1">
                  <a:txBody>
                    <a:bodyPr/>
                    <a:lstStyle/>
                    <a:p>
                      <a:endParaRPr lang="zh-TW" altLang="en-US"/>
                    </a:p>
                  </a:txBody>
                  <a:tcPr/>
                </a:tc>
                <a:tc>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應用程式防火牆</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rgbClr val="FF0000"/>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22"/>
                  </a:ext>
                </a:extLst>
              </a:tr>
              <a:tr h="144000">
                <a:tc vMerge="1">
                  <a:txBody>
                    <a:bodyPr/>
                    <a:lstStyle/>
                    <a:p>
                      <a:endParaRPr lang="zh-TW" altLang="en-US"/>
                    </a:p>
                  </a:txBody>
                  <a:tcPr/>
                </a:tc>
                <a:tc vMerge="1">
                  <a:txBody>
                    <a:bodyPr/>
                    <a:lstStyle/>
                    <a:p>
                      <a:endParaRPr lang="zh-TW" altLang="en-US"/>
                    </a:p>
                  </a:txBody>
                  <a:tcPr/>
                </a:tc>
                <a:tc>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進階持續性威脅攻擊防禦措施</a:t>
                      </a:r>
                    </a:p>
                  </a:txBody>
                  <a:tcPr marL="8205" marR="8205" marT="8205" marB="0" anchor="ctr">
                    <a:solidFill>
                      <a:schemeClr val="accent1">
                        <a:lumMod val="20000"/>
                        <a:lumOff val="80000"/>
                      </a:schemeClr>
                    </a:solidFill>
                  </a:tcPr>
                </a:tc>
                <a:tc>
                  <a:txBody>
                    <a:bodyPr/>
                    <a:lstStyle/>
                    <a:p>
                      <a:pPr algn="ctr" fontAlgn="ctr"/>
                      <a:r>
                        <a:rPr lang="en-US" altLang="en-US" sz="1000" kern="1200" dirty="0">
                          <a:solidFill>
                            <a:srgbClr val="FF0000"/>
                          </a:solidFill>
                          <a:latin typeface="獅尾圓體-Medium" panose="020B0500000000000000" pitchFamily="34" charset="-120"/>
                          <a:ea typeface="獅尾圓體-Medium" panose="020B0500000000000000" pitchFamily="34" charset="-120"/>
                          <a:cs typeface="+mn-cs"/>
                        </a:rPr>
                        <a:t>1Y</a:t>
                      </a:r>
                    </a:p>
                  </a:txBody>
                  <a:tcPr marL="8205" marR="8205" marT="8205" marB="0" anchor="ctr">
                    <a:solidFill>
                      <a:schemeClr val="accent1">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23"/>
                  </a:ext>
                </a:extLst>
              </a:tr>
              <a:tr h="144000">
                <a:tc rowSpan="4">
                  <a:txBody>
                    <a:bodyPr/>
                    <a:lstStyle/>
                    <a:p>
                      <a:pPr algn="ctr"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認知與訓練</a:t>
                      </a:r>
                    </a:p>
                  </a:txBody>
                  <a:tcPr marL="8205" marR="8205" marT="8205" marB="0" anchor="ctr">
                    <a:solidFill>
                      <a:schemeClr val="bg1"/>
                    </a:solidFill>
                  </a:tcPr>
                </a:tc>
                <a:tc rowSpan="2">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資通安全教育訓練</a:t>
                      </a:r>
                    </a:p>
                  </a:txBody>
                  <a:tcPr marL="8205" marR="8205" marT="8205" marB="0" anchor="ctr">
                    <a:solidFill>
                      <a:schemeClr val="accent4">
                        <a:lumMod val="20000"/>
                        <a:lumOff val="80000"/>
                      </a:schemeClr>
                    </a:solidFill>
                  </a:tcPr>
                </a:tc>
                <a:tc>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資通安全之專職人員及資訊人員</a:t>
                      </a:r>
                    </a:p>
                  </a:txBody>
                  <a:tcPr marL="8205" marR="8205" marT="8205" marB="0" anchor="ctr">
                    <a:solidFill>
                      <a:schemeClr val="accent4">
                        <a:lumMod val="20000"/>
                        <a:lumOff val="80000"/>
                      </a:schemeClr>
                    </a:solidFill>
                  </a:tcPr>
                </a:tc>
                <a:tc>
                  <a:txBody>
                    <a:bodyPr/>
                    <a:lstStyle/>
                    <a:p>
                      <a:pPr algn="ctr" fontAlgn="ctr"/>
                      <a:r>
                        <a:rPr lang="zh-TW" altLang="en-US" sz="1000" kern="1200" dirty="0">
                          <a:solidFill>
                            <a:srgbClr val="FF0000"/>
                          </a:solidFill>
                          <a:latin typeface="Arial"/>
                          <a:ea typeface="獅尾圓體-Medium" panose="020B0500000000000000" pitchFamily="34" charset="-120"/>
                          <a:cs typeface="Arial"/>
                        </a:rPr>
                        <a:t>˅</a:t>
                      </a:r>
                      <a:endParaRPr lang="zh-TW" altLang="en-US" sz="1000" kern="1200" dirty="0">
                        <a:solidFill>
                          <a:srgbClr val="FF0000"/>
                        </a:solidFill>
                        <a:latin typeface="獅尾圓體-Medium" panose="020B0500000000000000" pitchFamily="34" charset="-120"/>
                        <a:ea typeface="獅尾圓體-Medium" panose="020B0500000000000000" pitchFamily="34" charset="-120"/>
                        <a:cs typeface="+mn-cs"/>
                      </a:endParaRPr>
                    </a:p>
                  </a:txBody>
                  <a:tcPr marL="8205" marR="8205" marT="8205" marB="0" anchor="ctr">
                    <a:solidFill>
                      <a:schemeClr val="accent4">
                        <a:lumMod val="20000"/>
                        <a:lumOff val="80000"/>
                      </a:schemeClr>
                    </a:solidFill>
                  </a:tcPr>
                </a:tc>
                <a:tc>
                  <a:txBody>
                    <a:bodyPr/>
                    <a:lstStyle/>
                    <a:p>
                      <a:pPr algn="ctr" fontAlgn="ctr"/>
                      <a:r>
                        <a:rPr lang="zh-TW" altLang="en-US" sz="1000" kern="1200" dirty="0">
                          <a:solidFill>
                            <a:schemeClr val="tx1">
                              <a:lumMod val="65000"/>
                              <a:lumOff val="35000"/>
                            </a:schemeClr>
                          </a:solidFill>
                          <a:latin typeface="Arial"/>
                          <a:ea typeface="獅尾圓體-Medium" panose="020B0500000000000000" pitchFamily="34" charset="-120"/>
                          <a:cs typeface="Arial"/>
                        </a:rPr>
                        <a:t>˅</a:t>
                      </a:r>
                      <a:endPar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8205" marR="8205" marT="8205" marB="0" anchor="ctr">
                    <a:solidFill>
                      <a:schemeClr val="accent4">
                        <a:lumMod val="20000"/>
                        <a:lumOff val="80000"/>
                      </a:schemeClr>
                    </a:solidFill>
                  </a:tcPr>
                </a:tc>
                <a:tc>
                  <a:txBody>
                    <a:bodyPr/>
                    <a:lstStyle/>
                    <a:p>
                      <a:pPr algn="ctr" fontAlgn="ctr"/>
                      <a:r>
                        <a:rPr lang="zh-TW" altLang="en-US" sz="1000" kern="1200" dirty="0">
                          <a:solidFill>
                            <a:schemeClr val="tx1">
                              <a:lumMod val="65000"/>
                              <a:lumOff val="35000"/>
                            </a:schemeClr>
                          </a:solidFill>
                          <a:latin typeface="Arial"/>
                          <a:ea typeface="獅尾圓體-Medium" panose="020B0500000000000000" pitchFamily="34" charset="-120"/>
                          <a:cs typeface="Arial"/>
                        </a:rPr>
                        <a:t>˅</a:t>
                      </a:r>
                      <a:endPar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8205" marR="8205" marT="8205" marB="0" anchor="ctr">
                    <a:solidFill>
                      <a:schemeClr val="accent4">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24"/>
                  </a:ext>
                </a:extLst>
              </a:tr>
              <a:tr h="144000">
                <a:tc vMerge="1">
                  <a:txBody>
                    <a:bodyPr/>
                    <a:lstStyle/>
                    <a:p>
                      <a:endParaRPr lang="zh-TW" altLang="en-US"/>
                    </a:p>
                  </a:txBody>
                  <a:tcPr/>
                </a:tc>
                <a:tc vMerge="1">
                  <a:txBody>
                    <a:bodyPr/>
                    <a:lstStyle/>
                    <a:p>
                      <a:endParaRPr lang="zh-TW" altLang="en-US"/>
                    </a:p>
                  </a:txBody>
                  <a:tcPr/>
                </a:tc>
                <a:tc>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一般使用者與主管</a:t>
                      </a:r>
                    </a:p>
                  </a:txBody>
                  <a:tcPr marL="8205" marR="8205" marT="8205" marB="0" anchor="ctr">
                    <a:solidFill>
                      <a:schemeClr val="accent4">
                        <a:lumMod val="20000"/>
                        <a:lumOff val="80000"/>
                      </a:schemeClr>
                    </a:solidFill>
                  </a:tcPr>
                </a:tc>
                <a:tc>
                  <a:txBody>
                    <a:bodyPr/>
                    <a:lstStyle/>
                    <a:p>
                      <a:pPr algn="ctr" fontAlgn="ctr"/>
                      <a:r>
                        <a:rPr lang="zh-TW" altLang="en-US" sz="1000" kern="1200" dirty="0">
                          <a:solidFill>
                            <a:srgbClr val="FF0000"/>
                          </a:solidFill>
                          <a:latin typeface="Arial"/>
                          <a:ea typeface="獅尾圓體-Medium" panose="020B0500000000000000" pitchFamily="34" charset="-120"/>
                          <a:cs typeface="Arial"/>
                        </a:rPr>
                        <a:t>˅</a:t>
                      </a:r>
                      <a:endParaRPr lang="zh-TW" altLang="en-US" sz="1000" kern="1200" dirty="0">
                        <a:solidFill>
                          <a:srgbClr val="FF0000"/>
                        </a:solidFill>
                        <a:latin typeface="獅尾圓體-Medium" panose="020B0500000000000000" pitchFamily="34" charset="-120"/>
                        <a:ea typeface="獅尾圓體-Medium" panose="020B0500000000000000" pitchFamily="34" charset="-120"/>
                        <a:cs typeface="+mn-cs"/>
                      </a:endParaRPr>
                    </a:p>
                  </a:txBody>
                  <a:tcPr marL="8205" marR="8205" marT="8205" marB="0" anchor="ctr">
                    <a:solidFill>
                      <a:schemeClr val="accent4">
                        <a:lumMod val="20000"/>
                        <a:lumOff val="80000"/>
                      </a:schemeClr>
                    </a:solidFill>
                  </a:tcPr>
                </a:tc>
                <a:tc>
                  <a:txBody>
                    <a:bodyPr/>
                    <a:lstStyle/>
                    <a:p>
                      <a:pPr algn="ctr" fontAlgn="ctr"/>
                      <a:r>
                        <a:rPr lang="zh-TW" altLang="en-US" sz="1000" kern="1200" dirty="0">
                          <a:solidFill>
                            <a:schemeClr val="tx1">
                              <a:lumMod val="65000"/>
                              <a:lumOff val="35000"/>
                            </a:schemeClr>
                          </a:solidFill>
                          <a:latin typeface="Arial"/>
                          <a:ea typeface="獅尾圓體-Medium" panose="020B0500000000000000" pitchFamily="34" charset="-120"/>
                          <a:cs typeface="Arial"/>
                        </a:rPr>
                        <a:t>˅</a:t>
                      </a:r>
                      <a:endPar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8205" marR="8205" marT="8205" marB="0" anchor="ctr">
                    <a:solidFill>
                      <a:schemeClr val="accent4">
                        <a:lumMod val="20000"/>
                        <a:lumOff val="80000"/>
                      </a:schemeClr>
                    </a:solidFill>
                  </a:tcPr>
                </a:tc>
                <a:tc>
                  <a:txBody>
                    <a:bodyPr/>
                    <a:lstStyle/>
                    <a:p>
                      <a:pPr algn="ctr" fontAlgn="ctr"/>
                      <a:r>
                        <a:rPr lang="zh-TW" altLang="en-US" sz="1000" kern="1200" dirty="0">
                          <a:solidFill>
                            <a:schemeClr val="tx1">
                              <a:lumMod val="65000"/>
                              <a:lumOff val="35000"/>
                            </a:schemeClr>
                          </a:solidFill>
                          <a:latin typeface="Arial"/>
                          <a:ea typeface="獅尾圓體-Medium" panose="020B0500000000000000" pitchFamily="34" charset="-120"/>
                          <a:cs typeface="Arial"/>
                        </a:rPr>
                        <a:t>˅</a:t>
                      </a:r>
                      <a:endPar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8205" marR="8205" marT="8205" marB="0" anchor="ctr">
                    <a:solidFill>
                      <a:schemeClr val="accent4">
                        <a:lumMod val="20000"/>
                        <a:lumOff val="80000"/>
                      </a:schemeClr>
                    </a:solidFill>
                  </a:tcPr>
                </a:tc>
                <a:tc>
                  <a:txBody>
                    <a:bodyPr/>
                    <a:lstStyle/>
                    <a:p>
                      <a:pPr algn="ctr" fontAlgn="ctr"/>
                      <a:r>
                        <a:rPr lang="zh-TW" altLang="en-US" sz="1000" kern="1200" dirty="0">
                          <a:solidFill>
                            <a:schemeClr val="tx1">
                              <a:lumMod val="65000"/>
                              <a:lumOff val="35000"/>
                            </a:schemeClr>
                          </a:solidFill>
                          <a:latin typeface="Arial"/>
                          <a:ea typeface="獅尾圓體-Medium" panose="020B0500000000000000" pitchFamily="34" charset="-120"/>
                          <a:cs typeface="Arial"/>
                        </a:rPr>
                        <a:t>˅</a:t>
                      </a:r>
                      <a:endPar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8205" marR="8205" marT="8205" marB="0" anchor="ctr">
                    <a:solidFill>
                      <a:schemeClr val="accent4">
                        <a:lumMod val="20000"/>
                        <a:lumOff val="80000"/>
                      </a:schemeClr>
                    </a:solidFill>
                  </a:tcPr>
                </a:tc>
                <a:tc>
                  <a:txBody>
                    <a:bodyPr/>
                    <a:lstStyle/>
                    <a:p>
                      <a:pPr algn="ctr" fontAlgn="ctr"/>
                      <a:r>
                        <a:rPr lang="zh-TW" altLang="en-US" sz="1000" kern="1200" dirty="0">
                          <a:solidFill>
                            <a:schemeClr val="tx1">
                              <a:lumMod val="65000"/>
                              <a:lumOff val="35000"/>
                            </a:schemeClr>
                          </a:solidFill>
                          <a:latin typeface="Arial"/>
                          <a:ea typeface="獅尾圓體-Medium" panose="020B0500000000000000" pitchFamily="34" charset="-120"/>
                          <a:cs typeface="Arial"/>
                        </a:rPr>
                        <a:t>˅</a:t>
                      </a:r>
                      <a:endPar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8205" marR="8205" marT="8205" marB="0" anchor="ctr">
                    <a:solidFill>
                      <a:schemeClr val="accent4">
                        <a:lumMod val="20000"/>
                        <a:lumOff val="80000"/>
                      </a:schemeClr>
                    </a:solidFill>
                  </a:tcPr>
                </a:tc>
                <a:extLst>
                  <a:ext uri="{0D108BD9-81ED-4DB2-BD59-A6C34878D82A}">
                    <a16:rowId xmlns:a16="http://schemas.microsoft.com/office/drawing/2014/main" xmlns="" val="10025"/>
                  </a:ext>
                </a:extLst>
              </a:tr>
              <a:tr h="144000">
                <a:tc vMerge="1">
                  <a:txBody>
                    <a:bodyPr/>
                    <a:lstStyle/>
                    <a:p>
                      <a:endParaRPr lang="zh-TW" altLang="en-US"/>
                    </a:p>
                  </a:txBody>
                  <a:tcPr/>
                </a:tc>
                <a:tc rowSpan="2">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資通安全專業證照</a:t>
                      </a:r>
                      <a:r>
                        <a:rPr lang="zh-TW" altLang="en-US" sz="1000" kern="1200" dirty="0">
                          <a:solidFill>
                            <a:srgbClr val="FF0000"/>
                          </a:solidFill>
                          <a:latin typeface="獅尾圓體-Medium" panose="020B0500000000000000" pitchFamily="34" charset="-120"/>
                          <a:ea typeface="獅尾圓體-Medium" panose="020B0500000000000000" pitchFamily="34" charset="-120"/>
                          <a:cs typeface="+mn-cs"/>
                        </a:rPr>
                        <a:t>及職能訓練證書</a:t>
                      </a:r>
                    </a:p>
                  </a:txBody>
                  <a:tcPr marL="8205" marR="8205" marT="8205" marB="0" anchor="ctr">
                    <a:solidFill>
                      <a:schemeClr val="accent4">
                        <a:lumMod val="20000"/>
                        <a:lumOff val="80000"/>
                      </a:schemeClr>
                    </a:solidFill>
                  </a:tcPr>
                </a:tc>
                <a:tc>
                  <a:txBody>
                    <a:bodyPr/>
                    <a:lstStyle/>
                    <a:p>
                      <a:pPr algn="l" fontAlgn="ctr"/>
                      <a:r>
                        <a:rPr lang="zh-TW" altLang="en-US"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資通安全專業證照</a:t>
                      </a:r>
                    </a:p>
                  </a:txBody>
                  <a:tcPr marL="8205" marR="8205" marT="8205" marB="0" anchor="ctr">
                    <a:solidFill>
                      <a:schemeClr val="accent4">
                        <a:lumMod val="20000"/>
                        <a:lumOff val="80000"/>
                      </a:schemeClr>
                    </a:solidFill>
                  </a:tcPr>
                </a:tc>
                <a:tc>
                  <a:txBody>
                    <a:bodyPr/>
                    <a:lstStyle/>
                    <a:p>
                      <a:pPr algn="ctr" fontAlgn="ctr"/>
                      <a:r>
                        <a:rPr lang="en-US" altLang="zh-TW" sz="1000" kern="1200" dirty="0">
                          <a:solidFill>
                            <a:srgbClr val="FF0000"/>
                          </a:solidFill>
                          <a:latin typeface="獅尾圓體-Medium" panose="020B0500000000000000" pitchFamily="34" charset="-120"/>
                          <a:ea typeface="獅尾圓體-Medium" panose="020B0500000000000000" pitchFamily="34" charset="-120"/>
                          <a:cs typeface="+mn-cs"/>
                        </a:rPr>
                        <a:t>4</a:t>
                      </a:r>
                    </a:p>
                  </a:txBody>
                  <a:tcPr marL="8205" marR="8205" marT="8205" marB="0" anchor="ctr">
                    <a:solidFill>
                      <a:schemeClr val="accent4">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2</a:t>
                      </a:r>
                    </a:p>
                  </a:txBody>
                  <a:tcPr marL="8205" marR="8205" marT="8205" marB="0" anchor="ctr">
                    <a:solidFill>
                      <a:schemeClr val="accent4">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a:t>
                      </a:r>
                    </a:p>
                  </a:txBody>
                  <a:tcPr marL="8205" marR="8205" marT="8205" marB="0" anchor="ctr">
                    <a:solidFill>
                      <a:schemeClr val="accent4">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26"/>
                  </a:ext>
                </a:extLst>
              </a:tr>
              <a:tr h="144000">
                <a:tc vMerge="1">
                  <a:txBody>
                    <a:bodyPr/>
                    <a:lstStyle/>
                    <a:p>
                      <a:endParaRPr lang="zh-TW" altLang="en-US"/>
                    </a:p>
                  </a:txBody>
                  <a:tcPr/>
                </a:tc>
                <a:tc vMerge="1">
                  <a:txBody>
                    <a:bodyPr/>
                    <a:lstStyle/>
                    <a:p>
                      <a:endParaRPr lang="zh-TW" altLang="en-US"/>
                    </a:p>
                  </a:txBody>
                  <a:tcPr/>
                </a:tc>
                <a:tc>
                  <a:txBody>
                    <a:bodyPr/>
                    <a:lstStyle/>
                    <a:p>
                      <a:pPr algn="l" fontAlgn="ctr"/>
                      <a:r>
                        <a:rPr lang="zh-TW" altLang="en-US" sz="1000" kern="1200" dirty="0">
                          <a:solidFill>
                            <a:srgbClr val="FF0000"/>
                          </a:solidFill>
                          <a:latin typeface="獅尾圓體-Medium" panose="020B0500000000000000" pitchFamily="34" charset="-120"/>
                          <a:ea typeface="獅尾圓體-Medium" panose="020B0500000000000000" pitchFamily="34" charset="-120"/>
                          <a:cs typeface="+mn-cs"/>
                        </a:rPr>
                        <a:t>資通安全職能評量證書</a:t>
                      </a:r>
                      <a:r>
                        <a:rPr lang="en-US" altLang="zh-TW" sz="1000" kern="1200" dirty="0">
                          <a:solidFill>
                            <a:srgbClr val="FF0000"/>
                          </a:solidFill>
                          <a:latin typeface="獅尾圓體-Medium" panose="020B0500000000000000" pitchFamily="34" charset="-120"/>
                          <a:ea typeface="獅尾圓體-Medium" panose="020B0500000000000000" pitchFamily="34" charset="-120"/>
                          <a:cs typeface="+mn-cs"/>
                        </a:rPr>
                        <a:t>(</a:t>
                      </a:r>
                      <a:r>
                        <a:rPr lang="zh-TW" altLang="en-US" sz="1000" kern="1200" dirty="0">
                          <a:solidFill>
                            <a:srgbClr val="FF0000"/>
                          </a:solidFill>
                          <a:latin typeface="獅尾圓體-Medium" panose="020B0500000000000000" pitchFamily="34" charset="-120"/>
                          <a:ea typeface="獅尾圓體-Medium" panose="020B0500000000000000" pitchFamily="34" charset="-120"/>
                          <a:cs typeface="+mn-cs"/>
                        </a:rPr>
                        <a:t>限公務機關</a:t>
                      </a:r>
                      <a:r>
                        <a:rPr lang="en-US" altLang="zh-TW" sz="1000" kern="1200" dirty="0">
                          <a:solidFill>
                            <a:srgbClr val="FF0000"/>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accent4">
                        <a:lumMod val="20000"/>
                        <a:lumOff val="80000"/>
                      </a:schemeClr>
                    </a:solidFill>
                  </a:tcPr>
                </a:tc>
                <a:tc>
                  <a:txBody>
                    <a:bodyPr/>
                    <a:lstStyle/>
                    <a:p>
                      <a:pPr algn="ctr" fontAlgn="ctr"/>
                      <a:r>
                        <a:rPr lang="en-US" altLang="zh-TW" sz="1000" kern="1200" dirty="0">
                          <a:solidFill>
                            <a:srgbClr val="FF0000"/>
                          </a:solidFill>
                          <a:latin typeface="獅尾圓體-Medium" panose="020B0500000000000000" pitchFamily="34" charset="-120"/>
                          <a:ea typeface="獅尾圓體-Medium" panose="020B0500000000000000" pitchFamily="34" charset="-120"/>
                          <a:cs typeface="+mn-cs"/>
                        </a:rPr>
                        <a:t>4</a:t>
                      </a:r>
                    </a:p>
                  </a:txBody>
                  <a:tcPr marL="8205" marR="8205" marT="8205" marB="0" anchor="ctr">
                    <a:solidFill>
                      <a:schemeClr val="accent4">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2</a:t>
                      </a:r>
                    </a:p>
                  </a:txBody>
                  <a:tcPr marL="8205" marR="8205" marT="8205" marB="0" anchor="ctr">
                    <a:solidFill>
                      <a:schemeClr val="accent4">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a:t>
                      </a:r>
                    </a:p>
                  </a:txBody>
                  <a:tcPr marL="8205" marR="8205" marT="8205" marB="0" anchor="ctr">
                    <a:solidFill>
                      <a:schemeClr val="accent4">
                        <a:lumMod val="20000"/>
                        <a:lumOff val="80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tc>
                  <a:txBody>
                    <a:bodyPr/>
                    <a:lstStyle/>
                    <a:p>
                      <a:pPr algn="ctr" fontAlgn="ctr"/>
                      <a:r>
                        <a:rPr lang="en-US" altLang="zh-TW" sz="10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p>
                  </a:txBody>
                  <a:tcPr marL="8205" marR="8205" marT="8205" marB="0" anchor="ctr">
                    <a:solidFill>
                      <a:schemeClr val="bg1">
                        <a:lumMod val="85000"/>
                      </a:schemeClr>
                    </a:solidFill>
                  </a:tcPr>
                </a:tc>
                <a:extLst>
                  <a:ext uri="{0D108BD9-81ED-4DB2-BD59-A6C34878D82A}">
                    <a16:rowId xmlns:a16="http://schemas.microsoft.com/office/drawing/2014/main" xmlns="" val="10027"/>
                  </a:ext>
                </a:extLst>
              </a:tr>
            </a:tbl>
          </a:graphicData>
        </a:graphic>
      </p:graphicFrame>
    </p:spTree>
    <p:extLst>
      <p:ext uri="{BB962C8B-B14F-4D97-AF65-F5344CB8AC3E}">
        <p14:creationId xmlns:p14="http://schemas.microsoft.com/office/powerpoint/2010/main" xmlns="" val="3543838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xmlns="" id="{AC826E80-39FB-A069-886D-19C72FC6491A}"/>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資通安全稽核計畫稽核準則</a:t>
            </a:r>
          </a:p>
        </p:txBody>
      </p:sp>
      <p:sp>
        <p:nvSpPr>
          <p:cNvPr id="12" name="內容版面配置區 2">
            <a:extLst>
              <a:ext uri="{FF2B5EF4-FFF2-40B4-BE49-F238E27FC236}">
                <a16:creationId xmlns:a16="http://schemas.microsoft.com/office/drawing/2014/main" xmlns="" id="{4E1EE2B6-984C-BA77-0403-4D26491E3957}"/>
              </a:ext>
            </a:extLst>
          </p:cNvPr>
          <p:cNvSpPr txBox="1">
            <a:spLocks/>
          </p:cNvSpPr>
          <p:nvPr/>
        </p:nvSpPr>
        <p:spPr>
          <a:xfrm>
            <a:off x="695400" y="1628800"/>
            <a:ext cx="11233248" cy="5760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indent="-449263">
              <a:buFont typeface="Wingdings" panose="05000000000000000000" pitchFamily="2" charset="2"/>
              <a:buChar char="l"/>
              <a:tabLst>
                <a:tab pos="806450" algn="l"/>
                <a:tab pos="895350" algn="l"/>
              </a:tabLst>
            </a:pPr>
            <a:r>
              <a:rPr lang="zh-TW" altLang="en-US" b="1" dirty="0">
                <a:solidFill>
                  <a:schemeClr val="tx1">
                    <a:lumMod val="65000"/>
                    <a:lumOff val="35000"/>
                  </a:schemeClr>
                </a:solidFill>
                <a:latin typeface="獅尾圓體-Medium" panose="020B0500000000000000" pitchFamily="34" charset="-120"/>
                <a:ea typeface="獅尾圓體-Medium" panose="020B0500000000000000" pitchFamily="34" charset="-120"/>
              </a:rPr>
              <a:t>國家資通安全發展方案（ </a:t>
            </a:r>
            <a:r>
              <a:rPr lang="en-US" altLang="zh-TW" b="1" dirty="0">
                <a:solidFill>
                  <a:schemeClr val="tx1">
                    <a:lumMod val="65000"/>
                    <a:lumOff val="35000"/>
                  </a:schemeClr>
                </a:solidFill>
                <a:latin typeface="獅尾圓體-Medium" panose="020B0500000000000000" pitchFamily="34" charset="-120"/>
                <a:ea typeface="獅尾圓體-Medium" panose="020B0500000000000000" pitchFamily="34" charset="-120"/>
              </a:rPr>
              <a:t>110 </a:t>
            </a:r>
            <a:r>
              <a:rPr lang="zh-TW" altLang="en-US" b="1" dirty="0">
                <a:solidFill>
                  <a:schemeClr val="tx1">
                    <a:lumMod val="65000"/>
                    <a:lumOff val="35000"/>
                  </a:schemeClr>
                </a:solidFill>
                <a:latin typeface="獅尾圓體-Medium" panose="020B0500000000000000" pitchFamily="34" charset="-120"/>
                <a:ea typeface="獅尾圓體-Medium" panose="020B0500000000000000" pitchFamily="34" charset="-120"/>
              </a:rPr>
              <a:t>年至 </a:t>
            </a:r>
            <a:r>
              <a:rPr lang="en-US" altLang="zh-TW" b="1" dirty="0">
                <a:solidFill>
                  <a:schemeClr val="tx1">
                    <a:lumMod val="65000"/>
                    <a:lumOff val="35000"/>
                  </a:schemeClr>
                </a:solidFill>
                <a:latin typeface="獅尾圓體-Medium" panose="020B0500000000000000" pitchFamily="34" charset="-120"/>
                <a:ea typeface="獅尾圓體-Medium" panose="020B0500000000000000" pitchFamily="34" charset="-120"/>
              </a:rPr>
              <a:t>113 </a:t>
            </a:r>
            <a:r>
              <a:rPr lang="zh-TW" altLang="en-US" b="1" dirty="0">
                <a:solidFill>
                  <a:schemeClr val="tx1">
                    <a:lumMod val="65000"/>
                    <a:lumOff val="35000"/>
                  </a:schemeClr>
                </a:solidFill>
                <a:latin typeface="獅尾圓體-Medium" panose="020B0500000000000000" pitchFamily="34" charset="-120"/>
                <a:ea typeface="獅尾圓體-Medium" panose="020B0500000000000000" pitchFamily="34" charset="-120"/>
              </a:rPr>
              <a:t>年）</a:t>
            </a:r>
          </a:p>
        </p:txBody>
      </p:sp>
      <p:sp>
        <p:nvSpPr>
          <p:cNvPr id="13" name="矩形 12">
            <a:extLst>
              <a:ext uri="{FF2B5EF4-FFF2-40B4-BE49-F238E27FC236}">
                <a16:creationId xmlns:a16="http://schemas.microsoft.com/office/drawing/2014/main" xmlns="" id="{FCD02E56-8B10-BA11-7AE5-BCE3EA2364EB}"/>
              </a:ext>
            </a:extLst>
          </p:cNvPr>
          <p:cNvSpPr/>
          <p:nvPr/>
        </p:nvSpPr>
        <p:spPr>
          <a:xfrm>
            <a:off x="696640" y="6021288"/>
            <a:ext cx="11160000" cy="57606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xmlns="" id="{67AFA67B-6069-19DB-FE13-1F813081ABCA}"/>
              </a:ext>
            </a:extLst>
          </p:cNvPr>
          <p:cNvSpPr/>
          <p:nvPr/>
        </p:nvSpPr>
        <p:spPr>
          <a:xfrm>
            <a:off x="695400" y="6124359"/>
            <a:ext cx="10657184" cy="369332"/>
          </a:xfrm>
          <a:prstGeom prst="rect">
            <a:avLst/>
          </a:prstGeom>
        </p:spPr>
        <p:txBody>
          <a:bodyPr wrap="square" anchor="ctr">
            <a:spAutoFit/>
          </a:bodyPr>
          <a:lstStyle/>
          <a:p>
            <a:pPr algn="just">
              <a:spcBef>
                <a:spcPts val="1000"/>
              </a:spcBef>
            </a:pPr>
            <a:r>
              <a:rPr lang="zh-TW" altLang="en-US" dirty="0">
                <a:solidFill>
                  <a:schemeClr val="bg1"/>
                </a:solidFill>
                <a:latin typeface="獅尾圓體-Medium" panose="020B0500000000000000" pitchFamily="34" charset="-120"/>
                <a:ea typeface="獅尾圓體-Medium" panose="020B0500000000000000" pitchFamily="34" charset="-120"/>
              </a:rPr>
              <a:t>資料來源：</a:t>
            </a:r>
            <a:r>
              <a:rPr lang="en-US" altLang="zh-TW" dirty="0">
                <a:solidFill>
                  <a:schemeClr val="bg1"/>
                </a:solidFill>
                <a:latin typeface="獅尾圓體-Medium" panose="020B0500000000000000" pitchFamily="34" charset="-120"/>
                <a:ea typeface="獅尾圓體-Medium" panose="020B0500000000000000" pitchFamily="34" charset="-120"/>
              </a:rPr>
              <a:t>https://moda.gov.tw/ACS/operations/policies-and-regulations/648</a:t>
            </a:r>
          </a:p>
        </p:txBody>
      </p:sp>
      <p:sp>
        <p:nvSpPr>
          <p:cNvPr id="15" name="內容版面配置區 2">
            <a:extLst>
              <a:ext uri="{FF2B5EF4-FFF2-40B4-BE49-F238E27FC236}">
                <a16:creationId xmlns:a16="http://schemas.microsoft.com/office/drawing/2014/main" xmlns="" id="{59C0D39C-B2B1-F5B9-4B98-618101C95CE1}"/>
              </a:ext>
            </a:extLst>
          </p:cNvPr>
          <p:cNvSpPr txBox="1">
            <a:spLocks/>
          </p:cNvSpPr>
          <p:nvPr/>
        </p:nvSpPr>
        <p:spPr>
          <a:xfrm>
            <a:off x="695400" y="2780928"/>
            <a:ext cx="11161240" cy="35283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6088" lvl="1" indent="-446088" algn="just" hangingPunct="0">
              <a:lnSpc>
                <a:spcPts val="3000"/>
              </a:lnSpc>
              <a:spcBef>
                <a:spcPts val="1000"/>
              </a:spcBef>
              <a:buFont typeface="Wingdings" panose="05000000000000000000" pitchFamily="2" charset="2"/>
              <a:buChar char="l"/>
              <a:tabLst>
                <a:tab pos="719138" algn="l"/>
              </a:tabLst>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培育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350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名資安實戰人才。</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446088" lvl="1" indent="-446088" algn="just" hangingPunct="0">
              <a:lnSpc>
                <a:spcPts val="3000"/>
              </a:lnSpc>
              <a:spcBef>
                <a:spcPts val="1000"/>
              </a:spcBef>
              <a:buFont typeface="Wingdings" panose="05000000000000000000" pitchFamily="2" charset="2"/>
              <a:buChar char="l"/>
              <a:tabLst>
                <a:tab pos="719138" algn="l"/>
              </a:tabLst>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推動政府機關</a:t>
            </a:r>
            <a:r>
              <a:rPr lang="zh-TW" altLang="en-US" sz="2800" dirty="0">
                <a:solidFill>
                  <a:srgbClr val="FF0000"/>
                </a:solidFill>
                <a:latin typeface="獅尾圓體-Medium" panose="020B0500000000000000" pitchFamily="34" charset="-120"/>
                <a:ea typeface="獅尾圓體-Medium" panose="020B0500000000000000" pitchFamily="34" charset="-120"/>
              </a:rPr>
              <a:t>資安治理成熟度</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（含客觀指標）達第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3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級。</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896938" lvl="1" indent="-450850" algn="just" hangingPunct="0">
              <a:lnSpc>
                <a:spcPts val="3000"/>
              </a:lnSpc>
              <a:spcBef>
                <a:spcPts val="1000"/>
              </a:spcBef>
              <a:buFont typeface="Wingdings" panose="05000000000000000000" pitchFamily="2" charset="2"/>
              <a:buChar char="Ø"/>
              <a:tabLst>
                <a:tab pos="719138" algn="l"/>
              </a:tabLst>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明定資通安全責任等級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A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級與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B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級之公務機關，每年應辦理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1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次資安治理成熟度評估作業。</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896938" lvl="1" indent="-450850" algn="just" hangingPunct="0">
              <a:lnSpc>
                <a:spcPts val="3000"/>
              </a:lnSpc>
              <a:spcBef>
                <a:spcPts val="1000"/>
              </a:spcBef>
              <a:buFont typeface="Wingdings" panose="05000000000000000000" pitchFamily="2" charset="2"/>
              <a:buChar char="Ø"/>
              <a:tabLst>
                <a:tab pos="719138" algn="l"/>
              </a:tabLst>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於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113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年時，所有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A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級政府機關達資安治理成熟度（含客觀</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指標）第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3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級以上。</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446088" lvl="1" indent="-446088" algn="just" hangingPunct="0">
              <a:lnSpc>
                <a:spcPts val="3000"/>
              </a:lnSpc>
              <a:spcBef>
                <a:spcPts val="1000"/>
              </a:spcBef>
              <a:buFont typeface="Wingdings" panose="05000000000000000000" pitchFamily="2" charset="2"/>
              <a:buChar char="l"/>
              <a:tabLst>
                <a:tab pos="719138" algn="l"/>
              </a:tabLst>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制定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12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項資安檢測技術指引或產業標準。</a:t>
            </a:r>
          </a:p>
        </p:txBody>
      </p:sp>
      <p:sp>
        <p:nvSpPr>
          <p:cNvPr id="16" name="矩形 15">
            <a:extLst>
              <a:ext uri="{FF2B5EF4-FFF2-40B4-BE49-F238E27FC236}">
                <a16:creationId xmlns:a16="http://schemas.microsoft.com/office/drawing/2014/main" xmlns="" id="{CA3B91E1-A7A5-4255-3182-8CF44B9CFDA3}"/>
              </a:ext>
            </a:extLst>
          </p:cNvPr>
          <p:cNvSpPr/>
          <p:nvPr/>
        </p:nvSpPr>
        <p:spPr>
          <a:xfrm>
            <a:off x="695400" y="2132856"/>
            <a:ext cx="11161240" cy="576064"/>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xmlns="" id="{C3D0CAAF-C7AC-BEB5-A519-9FD64B43D400}"/>
              </a:ext>
            </a:extLst>
          </p:cNvPr>
          <p:cNvSpPr txBox="1"/>
          <p:nvPr/>
        </p:nvSpPr>
        <p:spPr>
          <a:xfrm>
            <a:off x="767408" y="2132856"/>
            <a:ext cx="4104456" cy="540148"/>
          </a:xfrm>
          <a:prstGeom prst="rect">
            <a:avLst/>
          </a:prstGeom>
          <a:noFill/>
        </p:spPr>
        <p:txBody>
          <a:bodyPr wrap="square">
            <a:spAutoFit/>
          </a:bodyPr>
          <a:lstStyle/>
          <a:p>
            <a:pPr algn="just" hangingPunct="0">
              <a:lnSpc>
                <a:spcPct val="110000"/>
              </a:lnSpc>
              <a:buNone/>
              <a:tabLst>
                <a:tab pos="449263" algn="l"/>
              </a:tabLst>
            </a:pPr>
            <a:r>
              <a:rPr lang="zh-TW" altLang="en-US" sz="2800" dirty="0">
                <a:solidFill>
                  <a:schemeClr val="bg1"/>
                </a:solidFill>
                <a:latin typeface="獅尾圓體-Medium" panose="020B0500000000000000" pitchFamily="34" charset="-120"/>
                <a:ea typeface="獅尾圓體-Medium" panose="020B0500000000000000" pitchFamily="34" charset="-120"/>
              </a:rPr>
              <a:t>重要績效指標</a:t>
            </a:r>
            <a:endParaRPr lang="en-US" altLang="zh-TW" sz="2800" dirty="0">
              <a:solidFill>
                <a:schemeClr val="bg1"/>
              </a:solidFill>
              <a:latin typeface="獅尾圓體-Medium" panose="020B0500000000000000" pitchFamily="34" charset="-120"/>
              <a:ea typeface="獅尾圓體-Medium" panose="020B0500000000000000" pitchFamily="34" charset="-120"/>
            </a:endParaRPr>
          </a:p>
        </p:txBody>
      </p:sp>
    </p:spTree>
    <p:extLst>
      <p:ext uri="{BB962C8B-B14F-4D97-AF65-F5344CB8AC3E}">
        <p14:creationId xmlns:p14="http://schemas.microsoft.com/office/powerpoint/2010/main" xmlns="" val="39904381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xmlns="" id="{7C0CB235-BDC7-0B43-DD8E-12E11CF7E589}"/>
              </a:ext>
            </a:extLst>
          </p:cNvPr>
          <p:cNvSpPr txBox="1">
            <a:spLocks/>
          </p:cNvSpPr>
          <p:nvPr/>
        </p:nvSpPr>
        <p:spPr>
          <a:xfrm>
            <a:off x="1703512" y="4005064"/>
            <a:ext cx="10081120" cy="9361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TW" sz="4800" dirty="0">
                <a:solidFill>
                  <a:schemeClr val="tx2"/>
                </a:solidFill>
                <a:latin typeface="獅尾圓體-Black" panose="020B0500000000000000" pitchFamily="34" charset="-120"/>
                <a:ea typeface="獅尾圓體-Black" panose="020B0500000000000000" pitchFamily="34" charset="-120"/>
              </a:rPr>
              <a:t>3-7</a:t>
            </a:r>
            <a:r>
              <a:rPr lang="zh-TW" altLang="en-US" sz="4800" dirty="0">
                <a:solidFill>
                  <a:schemeClr val="tx2"/>
                </a:solidFill>
                <a:latin typeface="獅尾圓體-Black" panose="020B0500000000000000" pitchFamily="34" charset="-120"/>
                <a:ea typeface="獅尾圓體-Black" panose="020B0500000000000000" pitchFamily="34" charset="-120"/>
              </a:rPr>
              <a:t>、資通安全稽核計畫稽核範圍</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4C6F503B-8453-82A9-0BF5-A6D612498FA1}"/>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資通安全稽核計畫稽核範圍</a:t>
            </a:r>
          </a:p>
        </p:txBody>
      </p:sp>
      <p:sp>
        <p:nvSpPr>
          <p:cNvPr id="6" name="內容版面配置區 2">
            <a:extLst>
              <a:ext uri="{FF2B5EF4-FFF2-40B4-BE49-F238E27FC236}">
                <a16:creationId xmlns:a16="http://schemas.microsoft.com/office/drawing/2014/main" xmlns="" id="{D2D061B1-482C-67A7-CFDA-7524D708E22B}"/>
              </a:ext>
            </a:extLst>
          </p:cNvPr>
          <p:cNvSpPr txBox="1">
            <a:spLocks/>
          </p:cNvSpPr>
          <p:nvPr/>
        </p:nvSpPr>
        <p:spPr>
          <a:xfrm>
            <a:off x="767408" y="1700808"/>
            <a:ext cx="10297144" cy="44644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lvl="1" indent="-449263" algn="just" hangingPunct="0">
              <a:lnSpc>
                <a:spcPct val="200000"/>
              </a:lnSpc>
              <a:spcBef>
                <a:spcPts val="1000"/>
              </a:spcBef>
              <a:buClr>
                <a:schemeClr val="tx1">
                  <a:lumMod val="65000"/>
                  <a:lumOff val="35000"/>
                </a:schemeClr>
              </a:buClr>
              <a:buSzPct val="100000"/>
              <a:buFont typeface="Wingdings" panose="05000000000000000000" pitchFamily="2" charset="2"/>
              <a:buChar char="l"/>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稽核範圍為受稽機關</a:t>
            </a:r>
            <a:r>
              <a:rPr lang="zh-TW" altLang="en-US" sz="2800" dirty="0">
                <a:solidFill>
                  <a:srgbClr val="FF0000"/>
                </a:solidFill>
                <a:latin typeface="獅尾圓體-Medium" panose="020B0500000000000000" pitchFamily="34" charset="-120"/>
                <a:ea typeface="獅尾圓體-Medium" panose="020B0500000000000000" pitchFamily="34" charset="-120"/>
              </a:rPr>
              <a:t>資通安全維護計畫</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所包括之</a:t>
            </a:r>
            <a:r>
              <a:rPr lang="zh-TW" altLang="en-US" sz="2800" dirty="0">
                <a:solidFill>
                  <a:srgbClr val="FF0000"/>
                </a:solidFill>
                <a:latin typeface="獅尾圓體-Medium" panose="020B0500000000000000" pitchFamily="34" charset="-120"/>
                <a:ea typeface="獅尾圓體-Medium" panose="020B0500000000000000" pitchFamily="34" charset="-120"/>
              </a:rPr>
              <a:t>全機關</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及</a:t>
            </a:r>
            <a:r>
              <a:rPr lang="zh-TW" altLang="en-US" sz="2800" dirty="0">
                <a:solidFill>
                  <a:srgbClr val="FF0000"/>
                </a:solidFill>
                <a:latin typeface="獅尾圓體-Medium" panose="020B0500000000000000" pitchFamily="34" charset="-120"/>
                <a:ea typeface="獅尾圓體-Medium" panose="020B0500000000000000" pitchFamily="34" charset="-120"/>
              </a:rPr>
              <a:t>核心</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資通系統之各項資通安全管理政策、程序等。</a:t>
            </a:r>
          </a:p>
        </p:txBody>
      </p:sp>
      <p:pic>
        <p:nvPicPr>
          <p:cNvPr id="4" name="圖片 3">
            <a:extLst>
              <a:ext uri="{FF2B5EF4-FFF2-40B4-BE49-F238E27FC236}">
                <a16:creationId xmlns:a16="http://schemas.microsoft.com/office/drawing/2014/main" xmlns="" id="{6C08A7D6-4524-CAD9-0092-293B33176A41}"/>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l="43465" t="6951" r="1562" b="3678"/>
          <a:stretch/>
        </p:blipFill>
        <p:spPr>
          <a:xfrm>
            <a:off x="8400256" y="3503825"/>
            <a:ext cx="3399369" cy="2877503"/>
          </a:xfrm>
          <a:prstGeom prst="rect">
            <a:avLst/>
          </a:prstGeom>
          <a:ln>
            <a:noFill/>
          </a:ln>
          <a:effectLst>
            <a:softEdge rad="112500"/>
          </a:effectLst>
        </p:spPr>
      </p:pic>
    </p:spTree>
    <p:extLst>
      <p:ext uri="{BB962C8B-B14F-4D97-AF65-F5344CB8AC3E}">
        <p14:creationId xmlns:p14="http://schemas.microsoft.com/office/powerpoint/2010/main" xmlns="" val="42639778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xmlns="" id="{D6CED609-BF00-F220-9EA8-3BF0CA773114}"/>
              </a:ext>
            </a:extLst>
          </p:cNvPr>
          <p:cNvSpPr txBox="1">
            <a:spLocks/>
          </p:cNvSpPr>
          <p:nvPr/>
        </p:nvSpPr>
        <p:spPr>
          <a:xfrm>
            <a:off x="1703512" y="3717032"/>
            <a:ext cx="10081120" cy="1656184"/>
          </a:xfrm>
          <a:prstGeom prst="rect">
            <a:avLst/>
          </a:prstGeom>
        </p:spPr>
        <p:txBody>
          <a:bodyP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6200"/>
              </a:lnSpc>
            </a:pPr>
            <a:r>
              <a:rPr lang="en-US" altLang="zh-TW" sz="15200" dirty="0">
                <a:solidFill>
                  <a:schemeClr val="tx2"/>
                </a:solidFill>
                <a:latin typeface="獅尾圓體-Black" panose="020B0500000000000000" pitchFamily="34" charset="-120"/>
                <a:ea typeface="獅尾圓體-Black" panose="020B0500000000000000" pitchFamily="34" charset="-120"/>
              </a:rPr>
              <a:t>3-8</a:t>
            </a:r>
            <a:r>
              <a:rPr lang="zh-TW" altLang="en-US" sz="15200" dirty="0">
                <a:solidFill>
                  <a:schemeClr val="tx2"/>
                </a:solidFill>
                <a:latin typeface="獅尾圓體-Black" panose="020B0500000000000000" pitchFamily="34" charset="-120"/>
                <a:ea typeface="獅尾圓體-Black" panose="020B0500000000000000" pitchFamily="34" charset="-120"/>
              </a:rPr>
              <a:t>、稽核方式、</a:t>
            </a:r>
            <a:r>
              <a:rPr lang="zh-TW" altLang="en-US" sz="14400" dirty="0">
                <a:solidFill>
                  <a:schemeClr val="tx2"/>
                </a:solidFill>
                <a:latin typeface="獅尾圓體-Black" panose="020B0500000000000000" pitchFamily="34" charset="-120"/>
                <a:ea typeface="獅尾圓體-Black" panose="020B0500000000000000" pitchFamily="34" charset="-120"/>
              </a:rPr>
              <a:t>項目及配分</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xmlns="" id="{CFE6BF14-FE1A-3B24-5D94-DEF7755DDB8F}"/>
              </a:ext>
            </a:extLst>
          </p:cNvPr>
          <p:cNvSpPr txBox="1">
            <a:spLocks/>
          </p:cNvSpPr>
          <p:nvPr/>
        </p:nvSpPr>
        <p:spPr>
          <a:xfrm>
            <a:off x="551384" y="548680"/>
            <a:ext cx="10515600" cy="9655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4200" dirty="0">
                <a:solidFill>
                  <a:schemeClr val="tx2"/>
                </a:solidFill>
                <a:latin typeface="獅尾圓體-Black" panose="020B0500000000000000" pitchFamily="34" charset="-120"/>
                <a:ea typeface="獅尾圓體-Black" panose="020B0500000000000000" pitchFamily="34" charset="-120"/>
              </a:rPr>
              <a:t>資通安全稽核計畫稽核方式、項目及配分</a:t>
            </a:r>
          </a:p>
        </p:txBody>
      </p:sp>
      <p:sp>
        <p:nvSpPr>
          <p:cNvPr id="8" name="內容版面配置區 2">
            <a:extLst>
              <a:ext uri="{FF2B5EF4-FFF2-40B4-BE49-F238E27FC236}">
                <a16:creationId xmlns:a16="http://schemas.microsoft.com/office/drawing/2014/main" xmlns="" id="{4390D326-CBE2-A058-6B25-262047C7BC58}"/>
              </a:ext>
            </a:extLst>
          </p:cNvPr>
          <p:cNvSpPr txBox="1">
            <a:spLocks/>
          </p:cNvSpPr>
          <p:nvPr/>
        </p:nvSpPr>
        <p:spPr>
          <a:xfrm>
            <a:off x="580768" y="1556792"/>
            <a:ext cx="11233248"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lvl="1" indent="-449263" algn="just">
              <a:lnSpc>
                <a:spcPct val="100000"/>
              </a:lnSpc>
              <a:spcBef>
                <a:spcPts val="1000"/>
              </a:spcBef>
              <a:buClr>
                <a:schemeClr val="tx1">
                  <a:lumMod val="65000"/>
                  <a:lumOff val="35000"/>
                </a:schemeClr>
              </a:buClr>
              <a:buSzPct val="100000"/>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本（</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113</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）年度稽核方式為資安實地稽核，各項規畫如下：</a:t>
            </a:r>
          </a:p>
          <a:p>
            <a:pPr marL="449263" lvl="1" indent="-449263" algn="just">
              <a:lnSpc>
                <a:spcPct val="100000"/>
              </a:lnSpc>
              <a:spcBef>
                <a:spcPts val="1000"/>
              </a:spcBef>
              <a:buClr>
                <a:schemeClr val="tx1">
                  <a:lumMod val="65000"/>
                  <a:lumOff val="35000"/>
                </a:schemeClr>
              </a:buClr>
              <a:buSzPct val="100000"/>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整體考量受稽機關屬性及為有效運用稽核能量，將類似性質機關進行分組，</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dirty="0">
                <a:solidFill>
                  <a:srgbClr val="FF0000"/>
                </a:solidFill>
                <a:latin typeface="獅尾圓體-Medium" panose="020B0500000000000000" pitchFamily="34" charset="-120"/>
                <a:ea typeface="獅尾圓體-Medium" panose="020B0500000000000000" pitchFamily="34" charset="-120"/>
              </a:rPr>
              <a:t>同分組計分方式須一致</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449263" lvl="1" indent="-449263" algn="just">
              <a:lnSpc>
                <a:spcPct val="100000"/>
              </a:lnSpc>
              <a:spcBef>
                <a:spcPts val="1000"/>
              </a:spcBef>
              <a:buClr>
                <a:schemeClr val="tx1">
                  <a:lumMod val="65000"/>
                  <a:lumOff val="35000"/>
                </a:schemeClr>
              </a:buClr>
              <a:buSzPct val="100000"/>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符合下列任一條件者得為同一分組，數位部將視本年受稽機關屬性及以下分組原則進行分組。</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449263" lvl="1" indent="-449263" algn="just">
              <a:lnSpc>
                <a:spcPct val="100000"/>
              </a:lnSpc>
              <a:spcBef>
                <a:spcPts val="1000"/>
              </a:spcBef>
              <a:buClr>
                <a:schemeClr val="tx1">
                  <a:lumMod val="65000"/>
                  <a:lumOff val="35000"/>
                </a:schemeClr>
              </a:buClr>
              <a:buSzPct val="100000"/>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分組原則如下：</a:t>
            </a:r>
          </a:p>
          <a:p>
            <a:pPr marL="806450" lvl="2" indent="-349250" algn="just">
              <a:lnSpc>
                <a:spcPct val="100000"/>
              </a:lnSpc>
              <a:spcBef>
                <a:spcPts val="1000"/>
              </a:spcBef>
              <a:buClr>
                <a:schemeClr val="tx1">
                  <a:lumMod val="65000"/>
                  <a:lumOff val="35000"/>
                </a:schemeClr>
              </a:buClr>
              <a:buSzPct val="100000"/>
              <a:buFont typeface="+mj-lt"/>
              <a:buAutoNum type="arabicPeriod"/>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資通安全責任等級相同者</a:t>
            </a:r>
          </a:p>
          <a:p>
            <a:pPr marL="806450" lvl="2" indent="-349250" algn="just">
              <a:lnSpc>
                <a:spcPct val="100000"/>
              </a:lnSpc>
              <a:spcBef>
                <a:spcPts val="1000"/>
              </a:spcBef>
              <a:buClr>
                <a:schemeClr val="tx1">
                  <a:lumMod val="65000"/>
                  <a:lumOff val="35000"/>
                </a:schemeClr>
              </a:buClr>
              <a:buSzPct val="100000"/>
              <a:buFont typeface="+mj-lt"/>
              <a:buAutoNum type="arabicPeriod"/>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資訊業務重要性相當者</a:t>
            </a:r>
          </a:p>
          <a:p>
            <a:pPr marL="806450" lvl="2" indent="-349250" algn="just">
              <a:lnSpc>
                <a:spcPct val="100000"/>
              </a:lnSpc>
              <a:spcBef>
                <a:spcPts val="1000"/>
              </a:spcBef>
              <a:buClr>
                <a:schemeClr val="tx1">
                  <a:lumMod val="65000"/>
                  <a:lumOff val="35000"/>
                </a:schemeClr>
              </a:buClr>
              <a:buSzPct val="100000"/>
              <a:buFont typeface="+mj-lt"/>
              <a:buAutoNum type="arabicPeriod"/>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資通安全管理法納管身分相同者</a:t>
            </a:r>
          </a:p>
          <a:p>
            <a:pPr marL="806450" lvl="2" indent="-349250" algn="just">
              <a:lnSpc>
                <a:spcPct val="100000"/>
              </a:lnSpc>
              <a:spcBef>
                <a:spcPts val="1000"/>
              </a:spcBef>
              <a:buClr>
                <a:schemeClr val="tx1">
                  <a:lumMod val="65000"/>
                  <a:lumOff val="35000"/>
                </a:schemeClr>
              </a:buClr>
              <a:buSzPct val="100000"/>
              <a:buFont typeface="+mj-lt"/>
              <a:buAutoNum type="arabicPeriod"/>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機關業務屬性相同者</a:t>
            </a:r>
          </a:p>
          <a:p>
            <a:pPr marL="806450" lvl="2" indent="-349250" algn="just">
              <a:lnSpc>
                <a:spcPct val="100000"/>
              </a:lnSpc>
              <a:spcBef>
                <a:spcPts val="1000"/>
              </a:spcBef>
              <a:buClr>
                <a:schemeClr val="tx1">
                  <a:lumMod val="65000"/>
                  <a:lumOff val="35000"/>
                </a:schemeClr>
              </a:buClr>
              <a:buSzPct val="100000"/>
              <a:buFont typeface="+mj-lt"/>
              <a:buAutoNum type="arabicPeriod"/>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關鍵基礎設施領域相同者</a:t>
            </a:r>
          </a:p>
        </p:txBody>
      </p:sp>
    </p:spTree>
    <p:extLst>
      <p:ext uri="{BB962C8B-B14F-4D97-AF65-F5344CB8AC3E}">
        <p14:creationId xmlns:p14="http://schemas.microsoft.com/office/powerpoint/2010/main" xmlns="" val="3086958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783573F8-2C4E-92E5-D76A-E75F23A97553}"/>
              </a:ext>
            </a:extLst>
          </p:cNvPr>
          <p:cNvSpPr txBox="1">
            <a:spLocks/>
          </p:cNvSpPr>
          <p:nvPr/>
        </p:nvSpPr>
        <p:spPr>
          <a:xfrm>
            <a:off x="692968" y="663277"/>
            <a:ext cx="10515600" cy="9655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4200" dirty="0">
                <a:solidFill>
                  <a:schemeClr val="tx2"/>
                </a:solidFill>
                <a:latin typeface="獅尾圓體-Black" panose="020B0500000000000000" pitchFamily="34" charset="-120"/>
                <a:ea typeface="獅尾圓體-Black" panose="020B0500000000000000" pitchFamily="34" charset="-120"/>
              </a:rPr>
              <a:t>資通安全稽核計畫稽核方式、項目及配分</a:t>
            </a:r>
          </a:p>
        </p:txBody>
      </p:sp>
      <p:sp>
        <p:nvSpPr>
          <p:cNvPr id="6" name="內容版面配置區 2">
            <a:extLst>
              <a:ext uri="{FF2B5EF4-FFF2-40B4-BE49-F238E27FC236}">
                <a16:creationId xmlns:a16="http://schemas.microsoft.com/office/drawing/2014/main" xmlns="" id="{43ACD3A1-78D9-75C7-C0A5-7D1656FE3FA6}"/>
              </a:ext>
            </a:extLst>
          </p:cNvPr>
          <p:cNvSpPr txBox="1">
            <a:spLocks/>
          </p:cNvSpPr>
          <p:nvPr/>
        </p:nvSpPr>
        <p:spPr>
          <a:xfrm>
            <a:off x="551384" y="1988840"/>
            <a:ext cx="11089232" cy="1368152"/>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indent="-449263" algn="just">
              <a:lnSpc>
                <a:spcPct val="100000"/>
              </a:lnSpc>
              <a:buFont typeface="Wingdings" panose="05000000000000000000" pitchFamily="2" charset="2"/>
              <a:buChar char="l"/>
            </a:pPr>
            <a:r>
              <a:rPr lang="zh-TW" altLang="en-US" sz="4000" dirty="0">
                <a:solidFill>
                  <a:schemeClr val="tx1">
                    <a:lumMod val="65000"/>
                    <a:lumOff val="35000"/>
                  </a:schemeClr>
                </a:solidFill>
                <a:latin typeface="獅尾圓體-Medium" panose="020B0500000000000000" pitchFamily="34" charset="-120"/>
                <a:ea typeface="獅尾圓體-Medium" panose="020B0500000000000000" pitchFamily="34" charset="-120"/>
              </a:rPr>
              <a:t>第 </a:t>
            </a:r>
            <a:r>
              <a:rPr lang="en-US" altLang="zh-TW" sz="4000" dirty="0">
                <a:solidFill>
                  <a:schemeClr val="tx1">
                    <a:lumMod val="65000"/>
                    <a:lumOff val="35000"/>
                  </a:schemeClr>
                </a:solidFill>
                <a:latin typeface="獅尾圓體-Medium" panose="020B0500000000000000" pitchFamily="34" charset="-120"/>
                <a:ea typeface="獅尾圓體-Medium" panose="020B0500000000000000" pitchFamily="34" charset="-120"/>
              </a:rPr>
              <a:t>1</a:t>
            </a:r>
            <a:r>
              <a:rPr lang="zh-TW" altLang="en-US" sz="4000" dirty="0">
                <a:solidFill>
                  <a:schemeClr val="tx1">
                    <a:lumMod val="65000"/>
                    <a:lumOff val="35000"/>
                  </a:schemeClr>
                </a:solidFill>
                <a:latin typeface="獅尾圓體-Medium" panose="020B0500000000000000" pitchFamily="34" charset="-120"/>
                <a:ea typeface="獅尾圓體-Medium" panose="020B0500000000000000" pitchFamily="34" charset="-120"/>
              </a:rPr>
              <a:t> 階段：技術檢測</a:t>
            </a:r>
            <a:endParaRPr lang="en-US" altLang="zh-TW" sz="40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895350" lvl="1" indent="-446088" algn="just" defTabSz="806450">
              <a:lnSpc>
                <a:spcPct val="100000"/>
              </a:lnSpc>
              <a:spcBef>
                <a:spcPts val="1000"/>
              </a:spcBef>
              <a:buFont typeface="Wingdings" panose="05000000000000000000" pitchFamily="2" charset="2"/>
              <a:buChar char="Ø"/>
              <a:tabLst>
                <a:tab pos="895350" algn="l"/>
              </a:tabLst>
            </a:pP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原則針對 </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A </a:t>
            </a: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級公務機關實施，其他非 </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A </a:t>
            </a: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級公務機關如經稽核團隊指定為受技術檢測機關，則不計分。</a:t>
            </a:r>
            <a:endParaRPr lang="en-US" altLang="zh-TW" sz="2600" dirty="0"/>
          </a:p>
          <a:p>
            <a:pPr marL="895350" lvl="1" indent="-446088" algn="just" defTabSz="806450">
              <a:lnSpc>
                <a:spcPct val="100000"/>
              </a:lnSpc>
              <a:spcBef>
                <a:spcPts val="1000"/>
              </a:spcBef>
              <a:buFont typeface="Wingdings" panose="05000000000000000000" pitchFamily="2" charset="2"/>
              <a:buChar char="Ø"/>
              <a:tabLst>
                <a:tab pos="895350" algn="l"/>
              </a:tabLst>
            </a:pP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技術檢測分為 </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8</a:t>
            </a: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 大檢測項目，各檢測項目之執行內容及配分（詳見 </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113</a:t>
            </a: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 年資通安全稽核計畫）。</a:t>
            </a:r>
          </a:p>
        </p:txBody>
      </p:sp>
      <p:sp>
        <p:nvSpPr>
          <p:cNvPr id="7" name="內容版面配置區 2">
            <a:extLst>
              <a:ext uri="{FF2B5EF4-FFF2-40B4-BE49-F238E27FC236}">
                <a16:creationId xmlns:a16="http://schemas.microsoft.com/office/drawing/2014/main" xmlns="" id="{C85D790A-2A1C-3A4C-BA29-2CE3E7351F13}"/>
              </a:ext>
            </a:extLst>
          </p:cNvPr>
          <p:cNvSpPr txBox="1">
            <a:spLocks/>
          </p:cNvSpPr>
          <p:nvPr/>
        </p:nvSpPr>
        <p:spPr>
          <a:xfrm>
            <a:off x="551384" y="3140968"/>
            <a:ext cx="11521280" cy="38884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indent="-449263" algn="just">
              <a:lnSpc>
                <a:spcPct val="100000"/>
              </a:lnSpc>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第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2</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 階段：資訊系統及工控系統</a:t>
            </a:r>
            <a:r>
              <a:rPr lang="zh-TW" altLang="en-US" dirty="0">
                <a:solidFill>
                  <a:schemeClr val="tx1">
                    <a:lumMod val="65000"/>
                    <a:lumOff val="35000"/>
                  </a:schemeClr>
                </a:solidFill>
                <a:highlight>
                  <a:srgbClr val="FFFF00"/>
                </a:highlight>
                <a:latin typeface="獅尾圓體-Medium" panose="020B0500000000000000" pitchFamily="34" charset="-120"/>
                <a:ea typeface="獅尾圓體-Medium" panose="020B0500000000000000" pitchFamily="34" charset="-120"/>
              </a:rPr>
              <a:t>實地稽核</a:t>
            </a:r>
            <a:endParaRPr lang="en-US" altLang="zh-TW" dirty="0">
              <a:solidFill>
                <a:schemeClr val="tx1">
                  <a:lumMod val="65000"/>
                  <a:lumOff val="35000"/>
                </a:schemeClr>
              </a:solidFill>
              <a:highlight>
                <a:srgbClr val="FFFF00"/>
              </a:highlight>
              <a:latin typeface="獅尾圓體-Medium" panose="020B0500000000000000" pitchFamily="34" charset="-120"/>
              <a:ea typeface="獅尾圓體-Medium" panose="020B0500000000000000" pitchFamily="34" charset="-120"/>
            </a:endParaRPr>
          </a:p>
          <a:p>
            <a:pPr marL="895350" lvl="1" indent="-446088" algn="just" defTabSz="806450">
              <a:lnSpc>
                <a:spcPct val="100000"/>
              </a:lnSpc>
              <a:spcBef>
                <a:spcPts val="1000"/>
              </a:spcBef>
              <a:buFont typeface="Wingdings" panose="05000000000000000000" pitchFamily="2" charset="2"/>
              <a:buChar char="Ø"/>
              <a:tabLst>
                <a:tab pos="895350" algn="l"/>
              </a:tabLst>
            </a:pPr>
            <a:r>
              <a:rPr lang="zh-TW" altLang="en-US" sz="2000" dirty="0">
                <a:solidFill>
                  <a:schemeClr val="tx1">
                    <a:lumMod val="65000"/>
                    <a:lumOff val="35000"/>
                  </a:schemeClr>
                </a:solidFill>
                <a:highlight>
                  <a:srgbClr val="FFFF00"/>
                </a:highlight>
                <a:latin typeface="獅尾圓體-Medium" panose="020B0500000000000000" pitchFamily="34" charset="-120"/>
                <a:ea typeface="獅尾圓體-Medium" panose="020B0500000000000000" pitchFamily="34" charset="-120"/>
              </a:rPr>
              <a:t>資訊系統實地稽核</a:t>
            </a:r>
            <a:endParaRPr lang="en-US" altLang="zh-TW" sz="2000" dirty="0">
              <a:solidFill>
                <a:schemeClr val="tx1">
                  <a:lumMod val="65000"/>
                  <a:lumOff val="35000"/>
                </a:schemeClr>
              </a:solidFill>
              <a:highlight>
                <a:srgbClr val="FFFF00"/>
              </a:highlight>
              <a:latin typeface="獅尾圓體-Medium" panose="020B0500000000000000" pitchFamily="34" charset="-120"/>
              <a:ea typeface="獅尾圓體-Medium" panose="020B0500000000000000" pitchFamily="34" charset="-120"/>
            </a:endParaRPr>
          </a:p>
          <a:p>
            <a:pPr lvl="2"/>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分策略面、管理面及技術面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3</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 個構面。</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lvl="2"/>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稽核項目檢核表分為公務機關及特定非公務機關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2</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 式。</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895350" lvl="1" indent="-446088" algn="just" defTabSz="806450">
              <a:lnSpc>
                <a:spcPct val="100000"/>
              </a:lnSpc>
              <a:spcBef>
                <a:spcPts val="1000"/>
              </a:spcBef>
              <a:buFont typeface="Wingdings" panose="05000000000000000000" pitchFamily="2" charset="2"/>
              <a:buChar char="Ø"/>
              <a:tabLst>
                <a:tab pos="895350" algn="l"/>
              </a:tabLst>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工控系統</a:t>
            </a:r>
            <a:r>
              <a:rPr lang="zh-TW" altLang="en-US" sz="2000" dirty="0">
                <a:solidFill>
                  <a:schemeClr val="tx1">
                    <a:lumMod val="65000"/>
                    <a:lumOff val="35000"/>
                  </a:schemeClr>
                </a:solidFill>
                <a:highlight>
                  <a:srgbClr val="FFFF00"/>
                </a:highlight>
                <a:latin typeface="獅尾圓體-Medium" panose="020B0500000000000000" pitchFamily="34" charset="-120"/>
                <a:ea typeface="獅尾圓體-Medium" panose="020B0500000000000000" pitchFamily="34" charset="-120"/>
              </a:rPr>
              <a:t>實地稽核</a:t>
            </a:r>
            <a:r>
              <a:rPr lang="en-US" altLang="zh-TW" sz="2000" dirty="0">
                <a:solidFill>
                  <a:schemeClr val="tx1">
                    <a:lumMod val="65000"/>
                    <a:lumOff val="35000"/>
                  </a:schemeClr>
                </a:solidFill>
                <a:highlight>
                  <a:srgbClr val="FFFF00"/>
                </a:highlight>
                <a:latin typeface="獅尾圓體-Medium" panose="020B0500000000000000" pitchFamily="34" charset="-120"/>
                <a:ea typeface="獅尾圓體-Medium" panose="020B0500000000000000" pitchFamily="34" charset="-120"/>
              </a:rPr>
              <a:t>(</a:t>
            </a:r>
            <a:r>
              <a:rPr lang="zh-TW" altLang="en-US" sz="2000" dirty="0">
                <a:solidFill>
                  <a:schemeClr val="tx1">
                    <a:lumMod val="65000"/>
                    <a:lumOff val="35000"/>
                  </a:schemeClr>
                </a:solidFill>
                <a:highlight>
                  <a:srgbClr val="FFFF00"/>
                </a:highlight>
                <a:latin typeface="獅尾圓體-Medium" panose="020B0500000000000000" pitchFamily="34" charset="-120"/>
                <a:ea typeface="獅尾圓體-Medium" panose="020B0500000000000000" pitchFamily="34" charset="-120"/>
              </a:rPr>
              <a:t>詳見 </a:t>
            </a:r>
            <a:r>
              <a:rPr lang="en-US" altLang="zh-TW" sz="2000" dirty="0">
                <a:solidFill>
                  <a:schemeClr val="tx1">
                    <a:lumMod val="65000"/>
                    <a:lumOff val="35000"/>
                  </a:schemeClr>
                </a:solidFill>
                <a:highlight>
                  <a:srgbClr val="FFFF00"/>
                </a:highlight>
                <a:latin typeface="獅尾圓體-Medium" panose="020B0500000000000000" pitchFamily="34" charset="-120"/>
                <a:ea typeface="獅尾圓體-Medium" panose="020B0500000000000000" pitchFamily="34" charset="-120"/>
              </a:rPr>
              <a:t>113 </a:t>
            </a:r>
            <a:r>
              <a:rPr lang="zh-TW" altLang="en-US" sz="2000" dirty="0">
                <a:solidFill>
                  <a:schemeClr val="tx1">
                    <a:lumMod val="65000"/>
                    <a:lumOff val="35000"/>
                  </a:schemeClr>
                </a:solidFill>
                <a:highlight>
                  <a:srgbClr val="FFFF00"/>
                </a:highlight>
                <a:latin typeface="獅尾圓體-Medium" panose="020B0500000000000000" pitchFamily="34" charset="-120"/>
                <a:ea typeface="獅尾圓體-Medium" panose="020B0500000000000000" pitchFamily="34" charset="-120"/>
              </a:rPr>
              <a:t>年資通安全稽核計畫表 </a:t>
            </a:r>
            <a:r>
              <a:rPr lang="en-US" altLang="zh-TW" sz="2000" dirty="0">
                <a:solidFill>
                  <a:schemeClr val="tx1">
                    <a:lumMod val="65000"/>
                    <a:lumOff val="35000"/>
                  </a:schemeClr>
                </a:solidFill>
                <a:highlight>
                  <a:srgbClr val="FFFF00"/>
                </a:highlight>
                <a:latin typeface="獅尾圓體-Medium" panose="020B0500000000000000" pitchFamily="34" charset="-120"/>
                <a:ea typeface="獅尾圓體-Medium" panose="020B0500000000000000" pitchFamily="34" charset="-120"/>
              </a:rPr>
              <a:t>5 )</a:t>
            </a:r>
          </a:p>
          <a:p>
            <a:pPr lvl="2"/>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針對有維運工控系統之受稽機關，須額外辦理工控系統實地稽核。</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lvl="2"/>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就擇定之核心工控系統，依據十大稽核項目（分管理面及技術面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2</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 大構面）。</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lvl="2"/>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該領域中央目的事業主管機關就特定類型資通系統，自行擬訂並經核定之防護基準，進行</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資安防護稽核。</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
        <p:nvSpPr>
          <p:cNvPr id="2" name="矩形 1"/>
          <p:cNvSpPr/>
          <p:nvPr/>
        </p:nvSpPr>
        <p:spPr>
          <a:xfrm>
            <a:off x="551384" y="1404065"/>
            <a:ext cx="1620957" cy="523220"/>
          </a:xfrm>
          <a:prstGeom prst="rect">
            <a:avLst/>
          </a:prstGeom>
        </p:spPr>
        <p:txBody>
          <a:bodyPr wrap="none">
            <a:spAutoFit/>
          </a:bodyPr>
          <a:lstStyle/>
          <a:p>
            <a:r>
              <a:rPr lang="zh-TW" altLang="en-US" sz="2800" b="1" dirty="0">
                <a:solidFill>
                  <a:schemeClr val="tx1">
                    <a:lumMod val="65000"/>
                    <a:lumOff val="35000"/>
                  </a:schemeClr>
                </a:solidFill>
                <a:latin typeface="獅尾圓體-Medium" panose="020B0500000000000000" pitchFamily="34" charset="-120"/>
                <a:ea typeface="獅尾圓體-Medium" panose="020B0500000000000000" pitchFamily="34" charset="-120"/>
              </a:rPr>
              <a:t>稽核方式</a:t>
            </a:r>
          </a:p>
        </p:txBody>
      </p:sp>
    </p:spTree>
    <p:extLst>
      <p:ext uri="{BB962C8B-B14F-4D97-AF65-F5344CB8AC3E}">
        <p14:creationId xmlns:p14="http://schemas.microsoft.com/office/powerpoint/2010/main" xmlns="" val="1366001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xmlns="" id="{EA0C82BA-9676-3121-DD23-DA9611AE7A0D}"/>
              </a:ext>
            </a:extLst>
          </p:cNvPr>
          <p:cNvSpPr txBox="1">
            <a:spLocks/>
          </p:cNvSpPr>
          <p:nvPr/>
        </p:nvSpPr>
        <p:spPr>
          <a:xfrm>
            <a:off x="692968" y="663277"/>
            <a:ext cx="10515600" cy="9655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4200" dirty="0">
                <a:solidFill>
                  <a:schemeClr val="tx2"/>
                </a:solidFill>
                <a:latin typeface="獅尾圓體-Black" panose="020B0500000000000000" pitchFamily="34" charset="-120"/>
                <a:ea typeface="獅尾圓體-Black" panose="020B0500000000000000" pitchFamily="34" charset="-120"/>
              </a:rPr>
              <a:t>資通安全稽核計畫稽核方式、項目及配分</a:t>
            </a:r>
          </a:p>
        </p:txBody>
      </p:sp>
      <p:sp>
        <p:nvSpPr>
          <p:cNvPr id="7" name="內容版面配置區 2">
            <a:extLst>
              <a:ext uri="{FF2B5EF4-FFF2-40B4-BE49-F238E27FC236}">
                <a16:creationId xmlns:a16="http://schemas.microsoft.com/office/drawing/2014/main" xmlns="" id="{EC73589C-FCE2-2F72-C028-045AAEF072C1}"/>
              </a:ext>
            </a:extLst>
          </p:cNvPr>
          <p:cNvSpPr txBox="1">
            <a:spLocks/>
          </p:cNvSpPr>
          <p:nvPr/>
        </p:nvSpPr>
        <p:spPr>
          <a:xfrm>
            <a:off x="767408" y="1556792"/>
            <a:ext cx="11233248" cy="5760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lvl="1" indent="-449263" algn="just">
              <a:lnSpc>
                <a:spcPct val="100000"/>
              </a:lnSpc>
              <a:spcBef>
                <a:spcPts val="1000"/>
              </a:spcBef>
              <a:buClr>
                <a:schemeClr val="tx1">
                  <a:lumMod val="65000"/>
                  <a:lumOff val="35000"/>
                </a:schemeClr>
              </a:buClr>
              <a:buSzPct val="100000"/>
              <a:buFont typeface="Wingdings" panose="05000000000000000000" pitchFamily="2" charset="2"/>
              <a:buChar char="l"/>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資訊系統實地稽核：稽核項目及配分</a:t>
            </a:r>
            <a:r>
              <a:rPr lang="zh-TW" altLang="en-US" sz="2800" dirty="0">
                <a:solidFill>
                  <a:schemeClr val="tx1">
                    <a:lumMod val="65000"/>
                    <a:lumOff val="35000"/>
                  </a:schemeClr>
                </a:solidFill>
                <a:highlight>
                  <a:srgbClr val="FFFF00"/>
                </a:highlight>
                <a:latin typeface="獅尾圓體-Medium" panose="020B0500000000000000" pitchFamily="34" charset="-120"/>
                <a:ea typeface="獅尾圓體-Medium" panose="020B0500000000000000" pitchFamily="34" charset="-120"/>
              </a:rPr>
              <a:t>（總分合計</a:t>
            </a:r>
            <a:r>
              <a:rPr lang="en-US" altLang="zh-TW" sz="2800" dirty="0">
                <a:solidFill>
                  <a:schemeClr val="tx1">
                    <a:lumMod val="65000"/>
                    <a:lumOff val="35000"/>
                  </a:schemeClr>
                </a:solidFill>
                <a:highlight>
                  <a:srgbClr val="FFFF00"/>
                </a:highlight>
                <a:latin typeface="獅尾圓體-Medium" panose="020B0500000000000000" pitchFamily="34" charset="-120"/>
                <a:ea typeface="獅尾圓體-Medium" panose="020B0500000000000000" pitchFamily="34" charset="-120"/>
              </a:rPr>
              <a:t>100</a:t>
            </a:r>
            <a:r>
              <a:rPr lang="zh-TW" altLang="en-US" sz="2800" dirty="0">
                <a:solidFill>
                  <a:schemeClr val="tx1">
                    <a:lumMod val="65000"/>
                    <a:lumOff val="35000"/>
                  </a:schemeClr>
                </a:solidFill>
                <a:highlight>
                  <a:srgbClr val="FFFF00"/>
                </a:highlight>
                <a:latin typeface="獅尾圓體-Medium" panose="020B0500000000000000" pitchFamily="34" charset="-120"/>
                <a:ea typeface="獅尾圓體-Medium" panose="020B0500000000000000" pitchFamily="34" charset="-120"/>
              </a:rPr>
              <a:t>分）</a:t>
            </a:r>
          </a:p>
        </p:txBody>
      </p:sp>
      <p:graphicFrame>
        <p:nvGraphicFramePr>
          <p:cNvPr id="9" name="內容版面配置區 3">
            <a:extLst>
              <a:ext uri="{FF2B5EF4-FFF2-40B4-BE49-F238E27FC236}">
                <a16:creationId xmlns:a16="http://schemas.microsoft.com/office/drawing/2014/main" xmlns="" id="{7379E582-8AE4-A883-3AEB-6A9A998EA978}"/>
              </a:ext>
            </a:extLst>
          </p:cNvPr>
          <p:cNvGraphicFramePr>
            <a:graphicFrameLocks/>
          </p:cNvGraphicFramePr>
          <p:nvPr>
            <p:extLst>
              <p:ext uri="{D42A27DB-BD31-4B8C-83A1-F6EECF244321}">
                <p14:modId xmlns:p14="http://schemas.microsoft.com/office/powerpoint/2010/main" xmlns="" val="2858264285"/>
              </p:ext>
            </p:extLst>
          </p:nvPr>
        </p:nvGraphicFramePr>
        <p:xfrm>
          <a:off x="983432" y="2132856"/>
          <a:ext cx="10369153" cy="4320482"/>
        </p:xfrm>
        <a:graphic>
          <a:graphicData uri="http://schemas.openxmlformats.org/drawingml/2006/table">
            <a:tbl>
              <a:tblPr firstRow="1" firstCol="1" lastRow="1" lastCol="1" bandRow="1" bandCol="1">
                <a:tableStyleId>{69012ECD-51FC-41F1-AA8D-1B2483CD663E}</a:tableStyleId>
              </a:tblPr>
              <a:tblGrid>
                <a:gridCol w="1410769">
                  <a:extLst>
                    <a:ext uri="{9D8B030D-6E8A-4147-A177-3AD203B41FA5}">
                      <a16:colId xmlns:a16="http://schemas.microsoft.com/office/drawing/2014/main" xmlns="" val="3721534187"/>
                    </a:ext>
                  </a:extLst>
                </a:gridCol>
                <a:gridCol w="7524914">
                  <a:extLst>
                    <a:ext uri="{9D8B030D-6E8A-4147-A177-3AD203B41FA5}">
                      <a16:colId xmlns:a16="http://schemas.microsoft.com/office/drawing/2014/main" xmlns="" val="2376785295"/>
                    </a:ext>
                  </a:extLst>
                </a:gridCol>
                <a:gridCol w="1433470">
                  <a:extLst>
                    <a:ext uri="{9D8B030D-6E8A-4147-A177-3AD203B41FA5}">
                      <a16:colId xmlns:a16="http://schemas.microsoft.com/office/drawing/2014/main" xmlns="" val="3607675244"/>
                    </a:ext>
                  </a:extLst>
                </a:gridCol>
              </a:tblGrid>
              <a:tr h="6310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2000" b="0" kern="1200" baseline="0" dirty="0">
                          <a:solidFill>
                            <a:schemeClr val="bg1"/>
                          </a:solidFill>
                          <a:latin typeface="獅尾圓體-Medium" panose="020B0500000000000000" pitchFamily="34" charset="-120"/>
                          <a:ea typeface="獅尾圓體-Medium" panose="020B0500000000000000" pitchFamily="34" charset="-120"/>
                          <a:cs typeface="+mn-cs"/>
                        </a:rPr>
                        <a:t>三大</a:t>
                      </a:r>
                      <a:r>
                        <a:rPr lang="en-US" altLang="zh-TW" sz="2000" b="0" kern="1200" baseline="0" dirty="0" err="1">
                          <a:solidFill>
                            <a:schemeClr val="bg1"/>
                          </a:solidFill>
                          <a:latin typeface="獅尾圓體-Medium" panose="020B0500000000000000" pitchFamily="34" charset="-120"/>
                          <a:ea typeface="獅尾圓體-Medium" panose="020B0500000000000000" pitchFamily="34" charset="-120"/>
                          <a:cs typeface="+mn-cs"/>
                        </a:rPr>
                        <a:t>構面</a:t>
                      </a:r>
                      <a:endParaRPr lang="zh-TW" altLang="zh-TW" sz="2000" b="0" kern="1200" baseline="0" dirty="0">
                        <a:solidFill>
                          <a:schemeClr val="bg1"/>
                        </a:solidFill>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2000" b="0" kern="1200" baseline="0" dirty="0">
                          <a:solidFill>
                            <a:schemeClr val="bg1"/>
                          </a:solidFill>
                          <a:latin typeface="獅尾圓體-Medium" panose="020B0500000000000000" pitchFamily="34" charset="-120"/>
                          <a:ea typeface="獅尾圓體-Medium" panose="020B0500000000000000" pitchFamily="34" charset="-120"/>
                          <a:cs typeface="+mn-cs"/>
                        </a:rPr>
                        <a:t>九大</a:t>
                      </a:r>
                      <a:r>
                        <a:rPr lang="en-US" altLang="zh-TW" sz="2000" b="0" kern="1200" baseline="0" dirty="0" err="1">
                          <a:solidFill>
                            <a:schemeClr val="bg1"/>
                          </a:solidFill>
                          <a:latin typeface="獅尾圓體-Medium" panose="020B0500000000000000" pitchFamily="34" charset="-120"/>
                          <a:ea typeface="獅尾圓體-Medium" panose="020B0500000000000000" pitchFamily="34" charset="-120"/>
                          <a:cs typeface="+mn-cs"/>
                        </a:rPr>
                        <a:t>稽核項目</a:t>
                      </a:r>
                      <a:endParaRPr lang="zh-TW" altLang="zh-TW" sz="2000" b="0" kern="1200" baseline="0" dirty="0">
                        <a:solidFill>
                          <a:schemeClr val="bg1"/>
                        </a:solidFill>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2000" b="0" kern="1200" baseline="0" dirty="0">
                          <a:solidFill>
                            <a:schemeClr val="bg1"/>
                          </a:solidFill>
                          <a:latin typeface="獅尾圓體-Medium" panose="020B0500000000000000" pitchFamily="34" charset="-120"/>
                          <a:ea typeface="獅尾圓體-Medium" panose="020B0500000000000000" pitchFamily="34" charset="-120"/>
                          <a:cs typeface="+mn-cs"/>
                        </a:rPr>
                        <a:t>配分</a:t>
                      </a:r>
                      <a:endParaRPr lang="zh-TW" altLang="zh-TW" sz="2000" b="0" kern="1200" baseline="0" dirty="0">
                        <a:solidFill>
                          <a:schemeClr val="bg1"/>
                        </a:solidFill>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xmlns="" val="2103532872"/>
                  </a:ext>
                </a:extLst>
              </a:tr>
              <a:tr h="368939">
                <a:tc rowSpan="3">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0" indent="0" algn="ctr" defTabSz="914400" rtl="0" eaLnBrk="1" latinLnBrk="0" hangingPunct="1">
                        <a:lnSpc>
                          <a:spcPct val="100000"/>
                        </a:lnSpc>
                        <a:spcBef>
                          <a:spcPts val="0"/>
                        </a:spcBef>
                        <a:spcAft>
                          <a:spcPts val="0"/>
                        </a:spcAft>
                      </a:pPr>
                      <a:r>
                        <a:rPr lang="en-US" sz="2000" b="0" kern="1200" baseline="0" dirty="0" err="1">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策略面</a:t>
                      </a:r>
                      <a:endParaRPr lang="zh-TW" altLang="en-US" sz="20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987425" marR="62865" indent="-576000" algn="l" defTabSz="914400" rtl="0" eaLnBrk="1" latinLnBrk="0" hangingPunct="1">
                        <a:lnSpc>
                          <a:spcPct val="100000"/>
                        </a:lnSpc>
                        <a:spcBef>
                          <a:spcPts val="0"/>
                        </a:spcBef>
                        <a:spcAft>
                          <a:spcPts val="0"/>
                        </a:spcAft>
                        <a:buFont typeface="+mj-lt"/>
                        <a:buNone/>
                      </a:pPr>
                      <a:r>
                        <a:rPr kumimoji="1" lang="zh-TW" altLang="en-US" sz="20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一、核心業務及其重要性</a:t>
                      </a: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Bef>
                          <a:spcPts val="0"/>
                        </a:spcBef>
                        <a:spcAft>
                          <a:spcPts val="0"/>
                        </a:spcAft>
                      </a:pPr>
                      <a:r>
                        <a:rPr kumimoji="1" lang="en-US" altLang="zh-TW" sz="20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10</a:t>
                      </a:r>
                      <a:endParaRPr kumimoji="1" lang="zh-TW" altLang="en-US" sz="20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3903203421"/>
                  </a:ext>
                </a:extLst>
              </a:tr>
              <a:tr h="368939">
                <a:tc vMerge="1">
                  <a:txBody>
                    <a:bodyPr/>
                    <a:lstStyle/>
                    <a:p>
                      <a:endParaRPr lang="zh-TW" altLang="en-US"/>
                    </a:p>
                  </a:txBody>
                  <a:tcPr/>
                </a:tc>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987425" marR="62865" indent="-576000" algn="l" defTabSz="914400" rtl="0" eaLnBrk="1" latinLnBrk="0" hangingPunct="1">
                        <a:lnSpc>
                          <a:spcPct val="100000"/>
                        </a:lnSpc>
                        <a:spcBef>
                          <a:spcPts val="0"/>
                        </a:spcBef>
                        <a:spcAft>
                          <a:spcPts val="0"/>
                        </a:spcAft>
                        <a:buFont typeface="+mj-lt"/>
                        <a:buNone/>
                      </a:pPr>
                      <a:r>
                        <a:rPr kumimoji="1" lang="zh-TW" altLang="en-US" sz="20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二、資通安全政策及推動組織</a:t>
                      </a: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2000" b="0" i="0" u="none" strike="noStrike" kern="1200" cap="none" spc="0" normalizeH="0" baseline="0" noProof="0" dirty="0">
                          <a:ln>
                            <a:noFill/>
                          </a:ln>
                          <a:solidFill>
                            <a:prstClr val="black">
                              <a:lumMod val="65000"/>
                              <a:lumOff val="35000"/>
                            </a:prstClr>
                          </a:solidFill>
                          <a:effectLst/>
                          <a:uLnTx/>
                          <a:uFillTx/>
                          <a:latin typeface="獅尾圓體-Medium" panose="020B0500000000000000" pitchFamily="34" charset="-120"/>
                          <a:ea typeface="獅尾圓體-Medium" panose="020B0500000000000000" pitchFamily="34" charset="-120"/>
                          <a:cs typeface="+mn-cs"/>
                        </a:rPr>
                        <a:t>10</a:t>
                      </a:r>
                      <a:endParaRPr kumimoji="1" lang="zh-TW" altLang="en-US" sz="2000" b="0" i="0" u="none" strike="noStrike" kern="1200" cap="none" spc="0" normalizeH="0" baseline="0" noProof="0" dirty="0">
                        <a:ln>
                          <a:noFill/>
                        </a:ln>
                        <a:solidFill>
                          <a:prstClr val="black">
                            <a:lumMod val="65000"/>
                            <a:lumOff val="35000"/>
                          </a:prstClr>
                        </a:solidFill>
                        <a:effectLst/>
                        <a:uLnTx/>
                        <a:uFillTx/>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561409398"/>
                  </a:ext>
                </a:extLst>
              </a:tr>
              <a:tr h="368939">
                <a:tc vMerge="1">
                  <a:txBody>
                    <a:bodyPr/>
                    <a:lstStyle/>
                    <a:p>
                      <a:endParaRPr lang="zh-TW" altLang="en-US"/>
                    </a:p>
                  </a:txBody>
                  <a:tcPr/>
                </a:tc>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987425" marR="62865" indent="-576000" algn="l" defTabSz="914400" rtl="0" eaLnBrk="1" latinLnBrk="0" hangingPunct="1">
                        <a:lnSpc>
                          <a:spcPct val="100000"/>
                        </a:lnSpc>
                        <a:spcBef>
                          <a:spcPts val="0"/>
                        </a:spcBef>
                        <a:spcAft>
                          <a:spcPts val="0"/>
                        </a:spcAft>
                        <a:buFont typeface="+mj-lt"/>
                        <a:buNone/>
                      </a:pPr>
                      <a:r>
                        <a:rPr kumimoji="1" lang="zh-TW" altLang="en-US" sz="20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三、專責人力及經費配置</a:t>
                      </a: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2000" b="0" i="0" u="none" strike="noStrike" kern="1200" cap="none" spc="0" normalizeH="0" baseline="0" noProof="0" dirty="0">
                          <a:ln>
                            <a:noFill/>
                          </a:ln>
                          <a:solidFill>
                            <a:prstClr val="black">
                              <a:lumMod val="65000"/>
                              <a:lumOff val="35000"/>
                            </a:prstClr>
                          </a:solidFill>
                          <a:effectLst/>
                          <a:uLnTx/>
                          <a:uFillTx/>
                          <a:latin typeface="獅尾圓體-Medium" panose="020B0500000000000000" pitchFamily="34" charset="-120"/>
                          <a:ea typeface="獅尾圓體-Medium" panose="020B0500000000000000" pitchFamily="34" charset="-120"/>
                          <a:cs typeface="+mn-cs"/>
                        </a:rPr>
                        <a:t>10</a:t>
                      </a:r>
                      <a:endParaRPr kumimoji="1" lang="zh-TW" altLang="en-US" sz="2000" b="0" i="0" u="none" strike="noStrike" kern="1200" cap="none" spc="0" normalizeH="0" baseline="0" noProof="0" dirty="0">
                        <a:ln>
                          <a:noFill/>
                        </a:ln>
                        <a:solidFill>
                          <a:prstClr val="black">
                            <a:lumMod val="65000"/>
                            <a:lumOff val="35000"/>
                          </a:prstClr>
                        </a:solidFill>
                        <a:effectLst/>
                        <a:uLnTx/>
                        <a:uFillTx/>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3834777510"/>
                  </a:ext>
                </a:extLst>
              </a:tr>
              <a:tr h="368939">
                <a:tc rowSpan="3">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0" indent="0" algn="ctr" defTabSz="914400" rtl="0" eaLnBrk="1" latinLnBrk="0" hangingPunct="1">
                        <a:lnSpc>
                          <a:spcPct val="100000"/>
                        </a:lnSpc>
                        <a:spcBef>
                          <a:spcPts val="0"/>
                        </a:spcBef>
                        <a:spcAft>
                          <a:spcPts val="0"/>
                        </a:spcAft>
                      </a:pPr>
                      <a:r>
                        <a:rPr lang="en-US" sz="2000" b="0" kern="1200" baseline="0" dirty="0" err="1">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管理面</a:t>
                      </a:r>
                      <a:endParaRPr lang="zh-TW" altLang="en-US" sz="20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987425" marR="62865" indent="-576000" algn="l" defTabSz="914400" rtl="0" eaLnBrk="1" latinLnBrk="0" hangingPunct="1">
                        <a:lnSpc>
                          <a:spcPct val="100000"/>
                        </a:lnSpc>
                        <a:spcBef>
                          <a:spcPts val="0"/>
                        </a:spcBef>
                        <a:spcAft>
                          <a:spcPts val="0"/>
                        </a:spcAft>
                        <a:buFont typeface="+mj-lt"/>
                        <a:buNone/>
                      </a:pPr>
                      <a:r>
                        <a:rPr kumimoji="1" lang="zh-TW" altLang="en-US" sz="20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四、資訊及資通系統盤點及風險評估</a:t>
                      </a: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2000" b="0" i="0" u="none" strike="noStrike" kern="1200" cap="none" spc="0" normalizeH="0" baseline="0" noProof="0" dirty="0">
                          <a:ln>
                            <a:noFill/>
                          </a:ln>
                          <a:solidFill>
                            <a:prstClr val="black">
                              <a:lumMod val="65000"/>
                              <a:lumOff val="35000"/>
                            </a:prstClr>
                          </a:solidFill>
                          <a:effectLst/>
                          <a:uLnTx/>
                          <a:uFillTx/>
                          <a:latin typeface="獅尾圓體-Medium" panose="020B0500000000000000" pitchFamily="34" charset="-120"/>
                          <a:ea typeface="獅尾圓體-Medium" panose="020B0500000000000000" pitchFamily="34" charset="-120"/>
                          <a:cs typeface="+mn-cs"/>
                        </a:rPr>
                        <a:t>10</a:t>
                      </a:r>
                      <a:endParaRPr kumimoji="1" lang="zh-TW" altLang="en-US" sz="2000" b="0" i="0" u="none" strike="noStrike" kern="1200" cap="none" spc="0" normalizeH="0" baseline="0" noProof="0" dirty="0">
                        <a:ln>
                          <a:noFill/>
                        </a:ln>
                        <a:solidFill>
                          <a:prstClr val="black">
                            <a:lumMod val="65000"/>
                            <a:lumOff val="35000"/>
                          </a:prstClr>
                        </a:solidFill>
                        <a:effectLst/>
                        <a:uLnTx/>
                        <a:uFillTx/>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3200491276"/>
                  </a:ext>
                </a:extLst>
              </a:tr>
              <a:tr h="368939">
                <a:tc vMerge="1">
                  <a:txBody>
                    <a:bodyPr/>
                    <a:lstStyle/>
                    <a:p>
                      <a:endParaRPr lang="zh-TW" altLang="en-US"/>
                    </a:p>
                  </a:txBody>
                  <a:tcPr/>
                </a:tc>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987425" marR="62865" indent="-576000" algn="l" defTabSz="914400" rtl="0" eaLnBrk="1" latinLnBrk="0" hangingPunct="1">
                        <a:lnSpc>
                          <a:spcPct val="100000"/>
                        </a:lnSpc>
                        <a:spcBef>
                          <a:spcPts val="0"/>
                        </a:spcBef>
                        <a:spcAft>
                          <a:spcPts val="0"/>
                        </a:spcAft>
                        <a:buFont typeface="+mj-lt"/>
                        <a:buNone/>
                      </a:pPr>
                      <a:r>
                        <a:rPr kumimoji="1" lang="zh-TW" altLang="en-US" sz="20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五、資通系統或服務委外辦理之管理措施</a:t>
                      </a: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2000" b="0" i="0" u="none" strike="noStrike" kern="1200" cap="none" spc="0" normalizeH="0" baseline="0" noProof="0" dirty="0">
                          <a:ln>
                            <a:noFill/>
                          </a:ln>
                          <a:solidFill>
                            <a:prstClr val="black">
                              <a:lumMod val="65000"/>
                              <a:lumOff val="35000"/>
                            </a:prstClr>
                          </a:solidFill>
                          <a:effectLst/>
                          <a:uLnTx/>
                          <a:uFillTx/>
                          <a:latin typeface="獅尾圓體-Medium" panose="020B0500000000000000" pitchFamily="34" charset="-120"/>
                          <a:ea typeface="獅尾圓體-Medium" panose="020B0500000000000000" pitchFamily="34" charset="-120"/>
                          <a:cs typeface="+mn-cs"/>
                        </a:rPr>
                        <a:t>10</a:t>
                      </a:r>
                      <a:endParaRPr kumimoji="1" lang="zh-TW" altLang="en-US" sz="2000" b="0" i="0" u="none" strike="noStrike" kern="1200" cap="none" spc="0" normalizeH="0" baseline="0" noProof="0" dirty="0">
                        <a:ln>
                          <a:noFill/>
                        </a:ln>
                        <a:solidFill>
                          <a:prstClr val="black">
                            <a:lumMod val="65000"/>
                            <a:lumOff val="35000"/>
                          </a:prstClr>
                        </a:solidFill>
                        <a:effectLst/>
                        <a:uLnTx/>
                        <a:uFillTx/>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3678014035"/>
                  </a:ext>
                </a:extLst>
              </a:tr>
              <a:tr h="737878">
                <a:tc vMerge="1">
                  <a:txBody>
                    <a:bodyPr/>
                    <a:lstStyle/>
                    <a:p>
                      <a:endParaRPr lang="zh-TW" altLang="en-US"/>
                    </a:p>
                  </a:txBody>
                  <a:tcPr/>
                </a:tc>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987425" marR="62865" indent="-576000" algn="l" defTabSz="914400" rtl="0" eaLnBrk="1" latinLnBrk="0" hangingPunct="1">
                        <a:lnSpc>
                          <a:spcPct val="100000"/>
                        </a:lnSpc>
                        <a:spcBef>
                          <a:spcPts val="0"/>
                        </a:spcBef>
                        <a:spcAft>
                          <a:spcPts val="0"/>
                        </a:spcAft>
                        <a:buFont typeface="+mj-lt"/>
                        <a:buNone/>
                      </a:pPr>
                      <a:r>
                        <a:rPr kumimoji="1" lang="zh-TW" altLang="en-US" sz="20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六、資通安全維護計畫與實施情形之持續精進及績效管理機制</a:t>
                      </a: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2000" b="0" i="0" u="none" strike="noStrike" kern="1200" cap="none" spc="0" normalizeH="0" baseline="0" noProof="0" dirty="0">
                          <a:ln>
                            <a:noFill/>
                          </a:ln>
                          <a:solidFill>
                            <a:prstClr val="black">
                              <a:lumMod val="65000"/>
                              <a:lumOff val="35000"/>
                            </a:prstClr>
                          </a:solidFill>
                          <a:effectLst/>
                          <a:uLnTx/>
                          <a:uFillTx/>
                          <a:latin typeface="獅尾圓體-Medium" panose="020B0500000000000000" pitchFamily="34" charset="-120"/>
                          <a:ea typeface="獅尾圓體-Medium" panose="020B0500000000000000" pitchFamily="34" charset="-120"/>
                          <a:cs typeface="+mn-cs"/>
                        </a:rPr>
                        <a:t>10</a:t>
                      </a:r>
                      <a:endParaRPr kumimoji="1" lang="zh-TW" altLang="en-US" sz="2000" b="0" i="0" u="none" strike="noStrike" kern="1200" cap="none" spc="0" normalizeH="0" baseline="0" noProof="0" dirty="0">
                        <a:ln>
                          <a:noFill/>
                        </a:ln>
                        <a:solidFill>
                          <a:prstClr val="black">
                            <a:lumMod val="65000"/>
                            <a:lumOff val="35000"/>
                          </a:prstClr>
                        </a:solidFill>
                        <a:effectLst/>
                        <a:uLnTx/>
                        <a:uFillTx/>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268434945"/>
                  </a:ext>
                </a:extLst>
              </a:tr>
              <a:tr h="368939">
                <a:tc rowSpan="3">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0" indent="0" algn="ctr" defTabSz="914400" rtl="0" eaLnBrk="1" latinLnBrk="0" hangingPunct="1">
                        <a:lnSpc>
                          <a:spcPct val="100000"/>
                        </a:lnSpc>
                        <a:spcBef>
                          <a:spcPts val="0"/>
                        </a:spcBef>
                        <a:spcAft>
                          <a:spcPts val="0"/>
                        </a:spcAft>
                      </a:pPr>
                      <a:r>
                        <a:rPr lang="en-US" sz="2000" b="0" kern="1200" baseline="0" dirty="0" err="1">
                          <a:solidFill>
                            <a:schemeClr val="tx1">
                              <a:lumMod val="65000"/>
                              <a:lumOff val="35000"/>
                            </a:schemeClr>
                          </a:solidFill>
                          <a:latin typeface="獅尾圓體-Medium" panose="020B0500000000000000" pitchFamily="34" charset="-120"/>
                          <a:ea typeface="獅尾圓體-Medium" panose="020B0500000000000000" pitchFamily="34" charset="-120"/>
                          <a:cs typeface="+mn-cs"/>
                        </a:rPr>
                        <a:t>技術面</a:t>
                      </a:r>
                      <a:endParaRPr lang="zh-TW" altLang="en-US" sz="20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987425" marR="62865" indent="-576000" algn="l" defTabSz="914400" rtl="0" eaLnBrk="1" latinLnBrk="0" hangingPunct="1">
                        <a:lnSpc>
                          <a:spcPct val="100000"/>
                        </a:lnSpc>
                        <a:spcBef>
                          <a:spcPts val="0"/>
                        </a:spcBef>
                        <a:spcAft>
                          <a:spcPts val="0"/>
                        </a:spcAft>
                        <a:buFont typeface="+mj-lt"/>
                        <a:buNone/>
                      </a:pPr>
                      <a:r>
                        <a:rPr kumimoji="1" lang="zh-TW" altLang="en-US" sz="20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七、資通安全防護及控制措施</a:t>
                      </a: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Bef>
                          <a:spcPts val="0"/>
                        </a:spcBef>
                        <a:spcAft>
                          <a:spcPts val="0"/>
                        </a:spcAft>
                      </a:pPr>
                      <a:r>
                        <a:rPr lang="en-US" altLang="zh-TW" sz="20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20</a:t>
                      </a:r>
                      <a:endParaRPr lang="zh-TW" altLang="en-US" sz="20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403219079"/>
                  </a:ext>
                </a:extLst>
              </a:tr>
              <a:tr h="368939">
                <a:tc vMerge="1">
                  <a:txBody>
                    <a:bodyPr/>
                    <a:lstStyle/>
                    <a:p>
                      <a:endParaRPr lang="zh-TW" altLang="en-US"/>
                    </a:p>
                  </a:txBody>
                  <a:tcPr/>
                </a:tc>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987425" marR="62865" indent="-576000" algn="l" defTabSz="914400" rtl="0" eaLnBrk="1" latinLnBrk="0" hangingPunct="1">
                        <a:lnSpc>
                          <a:spcPct val="100000"/>
                        </a:lnSpc>
                        <a:spcBef>
                          <a:spcPts val="0"/>
                        </a:spcBef>
                        <a:spcAft>
                          <a:spcPts val="0"/>
                        </a:spcAft>
                        <a:buFont typeface="+mj-lt"/>
                        <a:buNone/>
                      </a:pPr>
                      <a:r>
                        <a:rPr kumimoji="1" lang="zh-TW" altLang="en-US" sz="20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八、資通系統發展及維護安全</a:t>
                      </a: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2000" b="0" i="0" u="none" strike="noStrike" kern="1200" cap="none" spc="0" normalizeH="0" baseline="0" noProof="0" dirty="0">
                          <a:ln>
                            <a:noFill/>
                          </a:ln>
                          <a:solidFill>
                            <a:prstClr val="black">
                              <a:lumMod val="65000"/>
                              <a:lumOff val="35000"/>
                            </a:prstClr>
                          </a:solidFill>
                          <a:effectLst/>
                          <a:uLnTx/>
                          <a:uFillTx/>
                          <a:latin typeface="獅尾圓體-Medium" panose="020B0500000000000000" pitchFamily="34" charset="-120"/>
                          <a:ea typeface="獅尾圓體-Medium" panose="020B0500000000000000" pitchFamily="34" charset="-120"/>
                          <a:cs typeface="+mn-cs"/>
                        </a:rPr>
                        <a:t>10</a:t>
                      </a:r>
                      <a:endParaRPr kumimoji="1" lang="zh-TW" altLang="en-US" sz="2000" b="0" i="0" u="none" strike="noStrike" kern="1200" cap="none" spc="0" normalizeH="0" baseline="0" noProof="0" dirty="0">
                        <a:ln>
                          <a:noFill/>
                        </a:ln>
                        <a:solidFill>
                          <a:prstClr val="black">
                            <a:lumMod val="65000"/>
                            <a:lumOff val="35000"/>
                          </a:prstClr>
                        </a:solidFill>
                        <a:effectLst/>
                        <a:uLnTx/>
                        <a:uFillTx/>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933308354"/>
                  </a:ext>
                </a:extLst>
              </a:tr>
              <a:tr h="368939">
                <a:tc vMerge="1">
                  <a:txBody>
                    <a:bodyPr/>
                    <a:lstStyle/>
                    <a:p>
                      <a:endParaRPr lang="zh-TW" altLang="en-US"/>
                    </a:p>
                  </a:txBody>
                  <a:tcPr/>
                </a:tc>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987425" marR="62865" indent="-576000" algn="l" defTabSz="914400" rtl="0" eaLnBrk="1" latinLnBrk="0" hangingPunct="1">
                        <a:lnSpc>
                          <a:spcPct val="100000"/>
                        </a:lnSpc>
                        <a:spcBef>
                          <a:spcPts val="0"/>
                        </a:spcBef>
                        <a:spcAft>
                          <a:spcPts val="0"/>
                        </a:spcAft>
                        <a:buFont typeface="+mj-lt"/>
                        <a:buNone/>
                      </a:pPr>
                      <a:r>
                        <a:rPr kumimoji="1" lang="zh-TW" altLang="en-US" sz="20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九、資通安全事件通報應變及情資評估因應</a:t>
                      </a: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2000" b="0" i="0" u="none" strike="noStrike" kern="1200" cap="none" spc="0" normalizeH="0" baseline="0" noProof="0" dirty="0">
                          <a:ln>
                            <a:noFill/>
                          </a:ln>
                          <a:solidFill>
                            <a:prstClr val="black">
                              <a:lumMod val="65000"/>
                              <a:lumOff val="35000"/>
                            </a:prstClr>
                          </a:solidFill>
                          <a:effectLst/>
                          <a:uLnTx/>
                          <a:uFillTx/>
                          <a:latin typeface="獅尾圓體-Medium" panose="020B0500000000000000" pitchFamily="34" charset="-120"/>
                          <a:ea typeface="獅尾圓體-Medium" panose="020B0500000000000000" pitchFamily="34" charset="-120"/>
                          <a:cs typeface="+mn-cs"/>
                        </a:rPr>
                        <a:t>10</a:t>
                      </a:r>
                      <a:endParaRPr kumimoji="1" lang="zh-TW" altLang="en-US" sz="2000" b="0" i="0" u="none" strike="noStrike" kern="1200" cap="none" spc="0" normalizeH="0" baseline="0" noProof="0" dirty="0">
                        <a:ln>
                          <a:noFill/>
                        </a:ln>
                        <a:solidFill>
                          <a:prstClr val="black">
                            <a:lumMod val="65000"/>
                            <a:lumOff val="35000"/>
                          </a:prstClr>
                        </a:solidFill>
                        <a:effectLst/>
                        <a:uLnTx/>
                        <a:uFillTx/>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3280852549"/>
                  </a:ext>
                </a:extLst>
              </a:tr>
            </a:tbl>
          </a:graphicData>
        </a:graphic>
      </p:graphicFrame>
    </p:spTree>
    <p:extLst>
      <p:ext uri="{BB962C8B-B14F-4D97-AF65-F5344CB8AC3E}">
        <p14:creationId xmlns:p14="http://schemas.microsoft.com/office/powerpoint/2010/main" xmlns="" val="413580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xmlns="" id="{926CD54E-5B29-80D2-A395-A1B2CDFE0017}"/>
              </a:ext>
            </a:extLst>
          </p:cNvPr>
          <p:cNvSpPr txBox="1">
            <a:spLocks/>
          </p:cNvSpPr>
          <p:nvPr/>
        </p:nvSpPr>
        <p:spPr>
          <a:xfrm>
            <a:off x="518396" y="40466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資安稽核意義與目的</a:t>
            </a:r>
          </a:p>
        </p:txBody>
      </p:sp>
      <p:sp>
        <p:nvSpPr>
          <p:cNvPr id="5" name="內容版面配置區 2">
            <a:extLst>
              <a:ext uri="{FF2B5EF4-FFF2-40B4-BE49-F238E27FC236}">
                <a16:creationId xmlns:a16="http://schemas.microsoft.com/office/drawing/2014/main" xmlns="" id="{4DAD8D12-46BD-12FC-F302-7DF41625A825}"/>
              </a:ext>
            </a:extLst>
          </p:cNvPr>
          <p:cNvSpPr txBox="1">
            <a:spLocks/>
          </p:cNvSpPr>
          <p:nvPr/>
        </p:nvSpPr>
        <p:spPr>
          <a:xfrm>
            <a:off x="551382" y="1268760"/>
            <a:ext cx="10873209" cy="23042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6088" indent="-446088" algn="just" hangingPunct="0">
              <a:lnSpc>
                <a:spcPct val="100000"/>
              </a:lnSpc>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資安稽核意義：</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446088" lvl="1" indent="0" algn="just" hangingPunct="0">
              <a:lnSpc>
                <a:spcPct val="100000"/>
              </a:lnSpc>
              <a:spcBef>
                <a:spcPts val="1000"/>
              </a:spcBef>
              <a:buNone/>
              <a:tabLst>
                <a:tab pos="984250" algn="l"/>
              </a:tabLst>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透過</a:t>
            </a:r>
            <a:r>
              <a:rPr lang="zh-TW" altLang="en-US" dirty="0">
                <a:solidFill>
                  <a:schemeClr val="tx2"/>
                </a:solidFill>
                <a:latin typeface="獅尾圓體-Medium" panose="020B0500000000000000" pitchFamily="34" charset="-120"/>
                <a:ea typeface="獅尾圓體-Medium" panose="020B0500000000000000" pitchFamily="34" charset="-120"/>
              </a:rPr>
              <a:t>系統化</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dirty="0">
                <a:solidFill>
                  <a:schemeClr val="tx2"/>
                </a:solidFill>
                <a:latin typeface="獅尾圓體-Medium" panose="020B0500000000000000" pitchFamily="34" charset="-120"/>
                <a:ea typeface="獅尾圓體-Medium" panose="020B0500000000000000" pitchFamily="34" charset="-120"/>
              </a:rPr>
              <a:t>獨立性</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及</a:t>
            </a:r>
            <a:r>
              <a:rPr lang="zh-TW" altLang="en-US" dirty="0">
                <a:solidFill>
                  <a:schemeClr val="tx2"/>
                </a:solidFill>
                <a:latin typeface="獅尾圓體-Medium" panose="020B0500000000000000" pitchFamily="34" charset="-120"/>
                <a:ea typeface="獅尾圓體-Medium" panose="020B0500000000000000" pitchFamily="34" charset="-120"/>
              </a:rPr>
              <a:t>文件化</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的流程取得</a:t>
            </a:r>
            <a:r>
              <a:rPr lang="zh-TW" altLang="en-US" dirty="0">
                <a:solidFill>
                  <a:srgbClr val="FF0000"/>
                </a:solidFill>
                <a:latin typeface="獅尾圓體-Medium" panose="020B0500000000000000" pitchFamily="34" charset="-120"/>
                <a:ea typeface="獅尾圓體-Medium" panose="020B0500000000000000" pitchFamily="34" charset="-120"/>
              </a:rPr>
              <a:t>稽核證據</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audit evidence</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），並透過</a:t>
            </a:r>
            <a:r>
              <a:rPr lang="zh-TW" altLang="en-US" dirty="0">
                <a:solidFill>
                  <a:srgbClr val="FF0000"/>
                </a:solidFill>
                <a:latin typeface="獅尾圓體-Medium" panose="020B0500000000000000" pitchFamily="34" charset="-120"/>
                <a:ea typeface="獅尾圓體-Medium" panose="020B0500000000000000" pitchFamily="34" charset="-120"/>
              </a:rPr>
              <a:t>客觀</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評估，以鑑別其</a:t>
            </a:r>
            <a:r>
              <a:rPr lang="zh-TW" altLang="en-US" dirty="0">
                <a:solidFill>
                  <a:srgbClr val="FF0000"/>
                </a:solidFill>
                <a:latin typeface="獅尾圓體-Medium" panose="020B0500000000000000" pitchFamily="34" charset="-120"/>
                <a:ea typeface="獅尾圓體-Medium" panose="020B0500000000000000" pitchFamily="34" charset="-120"/>
              </a:rPr>
              <a:t>稽核準則</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audit criteria</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）所涵蓋的範圍是否達成。</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
        <p:nvSpPr>
          <p:cNvPr id="2" name="矩形 1"/>
          <p:cNvSpPr/>
          <p:nvPr/>
        </p:nvSpPr>
        <p:spPr>
          <a:xfrm>
            <a:off x="623392" y="4221088"/>
            <a:ext cx="10258124" cy="2015936"/>
          </a:xfrm>
          <a:prstGeom prst="rect">
            <a:avLst/>
          </a:prstGeom>
        </p:spPr>
        <p:txBody>
          <a:bodyPr wrap="square">
            <a:spAutoFit/>
          </a:bodyPr>
          <a:lstStyle/>
          <a:p>
            <a:pPr marL="446400" indent="-457200">
              <a:spcBef>
                <a:spcPts val="1000"/>
              </a:spcBef>
              <a:buFont typeface="Wingdings" panose="05000000000000000000" pitchFamily="2" charset="2"/>
              <a:buChar char="l"/>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資安稽核目的：</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982663" lvl="1" indent="-354013">
              <a:spcBef>
                <a:spcPts val="1000"/>
              </a:spcBef>
              <a:buFont typeface="Arial" pitchFamily="34" charset="0"/>
              <a:buChar char="•"/>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確保單位遵循資訊安全政策及標準程序，達成資訊安全稽核目標。</a:t>
            </a:r>
          </a:p>
          <a:p>
            <a:pPr marL="982663" lvl="1" indent="-354013">
              <a:spcBef>
                <a:spcPts val="1000"/>
              </a:spcBef>
              <a:buFont typeface="Arial" pitchFamily="34" charset="0"/>
              <a:buChar char="•"/>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覆核控管程序是否落實。</a:t>
            </a:r>
          </a:p>
          <a:p>
            <a:pPr marL="982663" lvl="1" indent="-354013">
              <a:spcBef>
                <a:spcPts val="1000"/>
              </a:spcBef>
              <a:buFont typeface="Arial" pitchFamily="34" charset="0"/>
              <a:buChar char="•"/>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協助發現缺失。</a:t>
            </a:r>
          </a:p>
        </p:txBody>
      </p:sp>
      <p:sp>
        <p:nvSpPr>
          <p:cNvPr id="3" name="矩形 2"/>
          <p:cNvSpPr/>
          <p:nvPr/>
        </p:nvSpPr>
        <p:spPr>
          <a:xfrm>
            <a:off x="695400" y="2876937"/>
            <a:ext cx="9343777" cy="1272143"/>
          </a:xfrm>
          <a:prstGeom prst="rect">
            <a:avLst/>
          </a:prstGeom>
        </p:spPr>
        <p:txBody>
          <a:bodyPr wrap="square">
            <a:spAutoFit/>
          </a:bodyPr>
          <a:lstStyle/>
          <a:p>
            <a:pPr marL="822325" lvl="2" indent="-285750" algn="just">
              <a:spcBef>
                <a:spcPts val="1000"/>
              </a:spcBef>
              <a:buFont typeface="Arial" panose="020B0604020202020204" pitchFamily="34" charset="0"/>
              <a:buChar char="•"/>
              <a:tabLst>
                <a:tab pos="896938" algn="l"/>
                <a:tab pos="1076325" algn="l"/>
              </a:tabLst>
            </a:pPr>
            <a:r>
              <a:rPr lang="zh-TW" altLang="en-US" sz="2000" dirty="0">
                <a:solidFill>
                  <a:schemeClr val="tx2"/>
                </a:solidFill>
                <a:latin typeface="獅尾圓體-Medium" panose="020B0500000000000000" pitchFamily="34" charset="-120"/>
                <a:ea typeface="獅尾圓體-Medium" panose="020B0500000000000000" pitchFamily="34" charset="-120"/>
              </a:rPr>
              <a:t>系統化</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Systematic</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）：可通過資通安全實地稽核項目檢核表。</a:t>
            </a:r>
            <a:endPar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822325" lvl="2" indent="-285750" algn="just">
              <a:spcBef>
                <a:spcPts val="1000"/>
              </a:spcBef>
              <a:buFont typeface="Arial" panose="020B0604020202020204" pitchFamily="34" charset="0"/>
              <a:buChar char="•"/>
              <a:tabLst>
                <a:tab pos="896938" algn="l"/>
                <a:tab pos="1076325" algn="l"/>
              </a:tabLst>
            </a:pPr>
            <a:r>
              <a:rPr lang="zh-TW" altLang="en-US" sz="2000" dirty="0">
                <a:solidFill>
                  <a:schemeClr val="tx2"/>
                </a:solidFill>
                <a:latin typeface="獅尾圓體-Medium" panose="020B0500000000000000" pitchFamily="34" charset="-120"/>
                <a:ea typeface="獅尾圓體-Medium" panose="020B0500000000000000" pitchFamily="34" charset="-120"/>
              </a:rPr>
              <a:t>獨立性</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Independent</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）：不受各種外在影響。</a:t>
            </a:r>
            <a:endPar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822325" lvl="2" indent="-285750" algn="just">
              <a:spcBef>
                <a:spcPts val="1000"/>
              </a:spcBef>
              <a:buFont typeface="Arial" panose="020B0604020202020204" pitchFamily="34" charset="0"/>
              <a:buChar char="•"/>
              <a:tabLst>
                <a:tab pos="896938" algn="l"/>
              </a:tabLst>
            </a:pPr>
            <a:r>
              <a:rPr lang="zh-TW" altLang="en-US" sz="2000" dirty="0">
                <a:solidFill>
                  <a:schemeClr val="tx2"/>
                </a:solidFill>
                <a:latin typeface="獅尾圓體-Medium" panose="020B0500000000000000" pitchFamily="34" charset="-120"/>
                <a:ea typeface="獅尾圓體-Medium" panose="020B0500000000000000" pitchFamily="34" charset="-120"/>
              </a:rPr>
              <a:t>文件化</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Documented</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）：如稽核計畫書。</a:t>
            </a:r>
          </a:p>
        </p:txBody>
      </p:sp>
    </p:spTree>
    <p:extLst>
      <p:ext uri="{BB962C8B-B14F-4D97-AF65-F5344CB8AC3E}">
        <p14:creationId xmlns:p14="http://schemas.microsoft.com/office/powerpoint/2010/main" xmlns="" val="19766173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xmlns="" id="{DC2A71D5-EA81-9A4C-7B90-84AC304DC541}"/>
              </a:ext>
            </a:extLst>
          </p:cNvPr>
          <p:cNvSpPr txBox="1">
            <a:spLocks/>
          </p:cNvSpPr>
          <p:nvPr/>
        </p:nvSpPr>
        <p:spPr>
          <a:xfrm>
            <a:off x="623392" y="477009"/>
            <a:ext cx="10515600" cy="9655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4200" dirty="0">
                <a:solidFill>
                  <a:schemeClr val="tx2"/>
                </a:solidFill>
                <a:latin typeface="獅尾圓體-Black" panose="020B0500000000000000" pitchFamily="34" charset="-120"/>
                <a:ea typeface="獅尾圓體-Black" panose="020B0500000000000000" pitchFamily="34" charset="-120"/>
              </a:rPr>
              <a:t>資通安全稽核計畫稽核方式、項目及配分</a:t>
            </a:r>
          </a:p>
        </p:txBody>
      </p:sp>
      <p:sp>
        <p:nvSpPr>
          <p:cNvPr id="8" name="內容版面配置區 2">
            <a:extLst>
              <a:ext uri="{FF2B5EF4-FFF2-40B4-BE49-F238E27FC236}">
                <a16:creationId xmlns:a16="http://schemas.microsoft.com/office/drawing/2014/main" xmlns="" id="{A30777D7-C8AE-B959-823B-A586109FB6FB}"/>
              </a:ext>
            </a:extLst>
          </p:cNvPr>
          <p:cNvSpPr txBox="1">
            <a:spLocks/>
          </p:cNvSpPr>
          <p:nvPr/>
        </p:nvSpPr>
        <p:spPr>
          <a:xfrm>
            <a:off x="623392" y="1475364"/>
            <a:ext cx="11233248" cy="48245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lvl="1" indent="-449263" algn="just">
              <a:lnSpc>
                <a:spcPct val="100000"/>
              </a:lnSpc>
              <a:spcBef>
                <a:spcPts val="1000"/>
              </a:spcBef>
              <a:buClr>
                <a:schemeClr val="tx1">
                  <a:lumMod val="65000"/>
                  <a:lumOff val="35000"/>
                </a:schemeClr>
              </a:buClr>
              <a:buSzPct val="100000"/>
              <a:buFont typeface="Wingdings" panose="05000000000000000000" pitchFamily="2" charset="2"/>
              <a:buChar char="l"/>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（三）評分方式</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457200" lvl="1" indent="-457200" algn="just">
              <a:lnSpc>
                <a:spcPct val="100000"/>
              </a:lnSpc>
              <a:spcBef>
                <a:spcPts val="1000"/>
              </a:spcBef>
              <a:buClr>
                <a:schemeClr val="tx1">
                  <a:lumMod val="65000"/>
                  <a:lumOff val="35000"/>
                </a:schemeClr>
              </a:buClr>
              <a:buSzPct val="100000"/>
              <a:buFont typeface="Wingdings" panose="05000000000000000000" pitchFamily="2" charset="2"/>
              <a:buChar char="Ø"/>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類別</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1</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無技術檢測且無工控系統或運營科技（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a:t>
            </a:r>
          </a:p>
          <a:p>
            <a:pPr marL="457200" lvl="2" indent="0" algn="just">
              <a:lnSpc>
                <a:spcPct val="100000"/>
              </a:lnSpc>
              <a:spcBef>
                <a:spcPts val="1000"/>
              </a:spcBef>
              <a:buClr>
                <a:schemeClr val="tx1">
                  <a:lumMod val="65000"/>
                  <a:lumOff val="35000"/>
                </a:schemeClr>
              </a:buClr>
              <a:buSzPct val="100000"/>
              <a:buNone/>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總成績</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實地稽核得分 </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 100%</a:t>
            </a:r>
          </a:p>
          <a:p>
            <a:pPr marL="457200" lvl="2" indent="0" algn="just">
              <a:lnSpc>
                <a:spcPct val="100000"/>
              </a:lnSpc>
              <a:spcBef>
                <a:spcPts val="1000"/>
              </a:spcBef>
              <a:buClr>
                <a:schemeClr val="tx1">
                  <a:lumMod val="65000"/>
                  <a:lumOff val="35000"/>
                </a:schemeClr>
              </a:buClr>
              <a:buSzPct val="100000"/>
              <a:buNone/>
            </a:pPr>
            <a:endParaRPr lang="en-US" altLang="zh-TW" sz="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457200" lvl="1" indent="-457200" algn="just">
              <a:lnSpc>
                <a:spcPct val="100000"/>
              </a:lnSpc>
              <a:spcBef>
                <a:spcPts val="1000"/>
              </a:spcBef>
              <a:buClr>
                <a:schemeClr val="tx1">
                  <a:lumMod val="65000"/>
                  <a:lumOff val="35000"/>
                </a:schemeClr>
              </a:buClr>
              <a:buSzPct val="100000"/>
              <a:buFont typeface="Wingdings" panose="05000000000000000000" pitchFamily="2" charset="2"/>
              <a:buChar char="Ø"/>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類別</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2</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有</a:t>
            </a:r>
            <a:r>
              <a:rPr lang="zh-TW" altLang="en-US" sz="2800" b="1" dirty="0">
                <a:solidFill>
                  <a:srgbClr val="FF000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t>技術檢測</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但無工控系統或運營科技（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a:t>
            </a:r>
          </a:p>
          <a:p>
            <a:pPr marL="457200" lvl="2" indent="0" algn="just">
              <a:lnSpc>
                <a:spcPct val="100000"/>
              </a:lnSpc>
              <a:spcBef>
                <a:spcPts val="1000"/>
              </a:spcBef>
              <a:buClr>
                <a:schemeClr val="tx1">
                  <a:lumMod val="65000"/>
                  <a:lumOff val="35000"/>
                </a:schemeClr>
              </a:buClr>
              <a:buSzPct val="100000"/>
              <a:buNone/>
            </a:pP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1.A </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級公務機關：總成績</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400" b="1" dirty="0">
                <a:solidFill>
                  <a:srgbClr val="FF0000"/>
                </a:solidFill>
                <a:latin typeface="獅尾圓體-Medium" panose="020B0500000000000000" pitchFamily="34" charset="-120"/>
                <a:ea typeface="獅尾圓體-Medium" panose="020B0500000000000000" pitchFamily="34" charset="-120"/>
              </a:rPr>
              <a:t>技術檢測得分 </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 30</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 ＋實地稽核得分 </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 70%</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a:t>
            </a:r>
          </a:p>
          <a:p>
            <a:pPr marL="457200" lvl="2" indent="0" algn="just">
              <a:lnSpc>
                <a:spcPct val="100000"/>
              </a:lnSpc>
              <a:spcBef>
                <a:spcPts val="1000"/>
              </a:spcBef>
              <a:buClr>
                <a:schemeClr val="tx1">
                  <a:lumMod val="65000"/>
                  <a:lumOff val="35000"/>
                </a:schemeClr>
              </a:buClr>
              <a:buSzPct val="100000"/>
              <a:buNone/>
            </a:pP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2.</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非 </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A </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級公務機關：總成績</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實地稽核得分 </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 100%</a:t>
            </a:r>
          </a:p>
          <a:p>
            <a:pPr marL="457200" lvl="2" indent="0" algn="just">
              <a:lnSpc>
                <a:spcPct val="100000"/>
              </a:lnSpc>
              <a:spcBef>
                <a:spcPts val="1000"/>
              </a:spcBef>
              <a:buClr>
                <a:schemeClr val="tx1">
                  <a:lumMod val="65000"/>
                  <a:lumOff val="35000"/>
                </a:schemeClr>
              </a:buClr>
              <a:buSzPct val="100000"/>
              <a:buNone/>
            </a:pPr>
            <a:endParaRPr lang="en-US" altLang="zh-TW" sz="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457200" lvl="1" indent="-457200" algn="just">
              <a:lnSpc>
                <a:spcPct val="100000"/>
              </a:lnSpc>
              <a:spcBef>
                <a:spcPts val="1000"/>
              </a:spcBef>
              <a:buClr>
                <a:schemeClr val="tx1">
                  <a:lumMod val="65000"/>
                  <a:lumOff val="35000"/>
                </a:schemeClr>
              </a:buClr>
              <a:buSzPct val="100000"/>
              <a:buFont typeface="Wingdings" panose="05000000000000000000" pitchFamily="2" charset="2"/>
              <a:buChar char="Ø"/>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類別</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3</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無技術檢測但有</a:t>
            </a:r>
            <a:r>
              <a:rPr lang="zh-TW" altLang="en-US" sz="2800" b="1" dirty="0">
                <a:solidFill>
                  <a:srgbClr val="0070C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t>工控系統或運營科技（ </a:t>
            </a:r>
            <a:r>
              <a:rPr lang="en-US" altLang="zh-TW" sz="2800" b="1" dirty="0">
                <a:solidFill>
                  <a:srgbClr val="0070C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t>OT</a:t>
            </a:r>
            <a:r>
              <a:rPr lang="zh-TW" altLang="en-US" sz="2800" b="1" dirty="0">
                <a:solidFill>
                  <a:srgbClr val="0070C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t>）</a:t>
            </a:r>
            <a:r>
              <a:rPr lang="en-US" altLang="zh-TW" sz="2800" b="1" dirty="0">
                <a:solidFill>
                  <a:srgbClr val="0070C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t>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a:t>
            </a:r>
          </a:p>
          <a:p>
            <a:pPr marL="457200" lvl="2" indent="0" algn="just">
              <a:lnSpc>
                <a:spcPct val="100000"/>
              </a:lnSpc>
              <a:spcBef>
                <a:spcPts val="1000"/>
              </a:spcBef>
              <a:buClr>
                <a:schemeClr val="tx1">
                  <a:lumMod val="65000"/>
                  <a:lumOff val="35000"/>
                </a:schemeClr>
              </a:buClr>
              <a:buSzPct val="100000"/>
              <a:buNone/>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總成績</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資訊系統稽核得分</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×70%</a:t>
            </a:r>
            <a:r>
              <a:rPr lang="zh-TW" altLang="en-US" sz="2400" dirty="0">
                <a:latin typeface="獅尾圓體-Medium" panose="020B0500000000000000" pitchFamily="34" charset="-120"/>
                <a:ea typeface="獅尾圓體-Medium" panose="020B0500000000000000" pitchFamily="34" charset="-120"/>
              </a:rPr>
              <a:t> </a:t>
            </a:r>
            <a:r>
              <a:rPr lang="en-US" altLang="zh-TW" sz="2400" dirty="0">
                <a:latin typeface="獅尾圓體-Medium" panose="020B0500000000000000" pitchFamily="34" charset="-120"/>
                <a:ea typeface="獅尾圓體-Medium" panose="020B0500000000000000" pitchFamily="34" charset="-120"/>
              </a:rPr>
              <a:t>+</a:t>
            </a:r>
            <a:r>
              <a:rPr lang="en-US" altLang="zh-TW" sz="2400" b="1" dirty="0">
                <a:solidFill>
                  <a:srgbClr val="FF000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t> </a:t>
            </a:r>
            <a:r>
              <a:rPr lang="zh-TW" altLang="en-US" sz="2400" b="1" dirty="0">
                <a:solidFill>
                  <a:srgbClr val="0070C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t>工控系統或運營科技</a:t>
            </a:r>
            <a:r>
              <a:rPr lang="en-US" altLang="zh-TW" sz="2400" b="1" dirty="0">
                <a:solidFill>
                  <a:srgbClr val="0070C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t>(OT)</a:t>
            </a:r>
            <a:br>
              <a:rPr lang="en-US" altLang="zh-TW" sz="2400" b="1" dirty="0">
                <a:solidFill>
                  <a:srgbClr val="0070C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br>
            <a:r>
              <a:rPr lang="zh-TW" altLang="en-US" sz="2400" b="1" dirty="0">
                <a:solidFill>
                  <a:srgbClr val="0070C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t>稽核得分</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×30%) ×100%</a:t>
            </a:r>
          </a:p>
          <a:p>
            <a:pPr marL="449263" lvl="1" indent="-449263" algn="just">
              <a:lnSpc>
                <a:spcPct val="100000"/>
              </a:lnSpc>
              <a:spcBef>
                <a:spcPts val="1000"/>
              </a:spcBef>
              <a:buClr>
                <a:schemeClr val="tx1">
                  <a:lumMod val="65000"/>
                  <a:lumOff val="35000"/>
                </a:schemeClr>
              </a:buClr>
              <a:buSzPct val="100000"/>
              <a:buFont typeface="Wingdings" panose="05000000000000000000" pitchFamily="2" charset="2"/>
              <a:buChar char="l"/>
            </a:pP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449263" lvl="1" indent="-449263" algn="just">
              <a:lnSpc>
                <a:spcPct val="100000"/>
              </a:lnSpc>
              <a:spcBef>
                <a:spcPts val="1000"/>
              </a:spcBef>
              <a:buClr>
                <a:schemeClr val="tx1">
                  <a:lumMod val="65000"/>
                  <a:lumOff val="35000"/>
                </a:schemeClr>
              </a:buClr>
              <a:buSzPct val="100000"/>
              <a:buFont typeface="Wingdings" panose="05000000000000000000" pitchFamily="2" charset="2"/>
              <a:buChar char="l"/>
            </a:pPr>
            <a:endParaRPr lang="zh-TW" altLang="en-US" sz="2800" dirty="0">
              <a:solidFill>
                <a:schemeClr val="tx1">
                  <a:lumMod val="65000"/>
                  <a:lumOff val="35000"/>
                </a:schemeClr>
              </a:solidFill>
              <a:highlight>
                <a:srgbClr val="FFFF00"/>
              </a:highlight>
              <a:latin typeface="獅尾圓體-Medium" panose="020B0500000000000000" pitchFamily="34" charset="-120"/>
              <a:ea typeface="獅尾圓體-Medium" panose="020B0500000000000000" pitchFamily="34" charset="-120"/>
            </a:endParaRPr>
          </a:p>
        </p:txBody>
      </p:sp>
    </p:spTree>
    <p:extLst>
      <p:ext uri="{BB962C8B-B14F-4D97-AF65-F5344CB8AC3E}">
        <p14:creationId xmlns:p14="http://schemas.microsoft.com/office/powerpoint/2010/main" xmlns="" val="1109625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xmlns="" id="{DC2A71D5-EA81-9A4C-7B90-84AC304DC541}"/>
              </a:ext>
            </a:extLst>
          </p:cNvPr>
          <p:cNvSpPr txBox="1">
            <a:spLocks/>
          </p:cNvSpPr>
          <p:nvPr/>
        </p:nvSpPr>
        <p:spPr>
          <a:xfrm>
            <a:off x="692968" y="663277"/>
            <a:ext cx="10515600" cy="9655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4200" dirty="0">
                <a:solidFill>
                  <a:schemeClr val="tx2"/>
                </a:solidFill>
                <a:latin typeface="獅尾圓體-Black" panose="020B0500000000000000" pitchFamily="34" charset="-120"/>
                <a:ea typeface="獅尾圓體-Black" panose="020B0500000000000000" pitchFamily="34" charset="-120"/>
              </a:rPr>
              <a:t>資通安全稽核計畫稽核方式、項目及配分</a:t>
            </a:r>
          </a:p>
        </p:txBody>
      </p:sp>
      <p:sp>
        <p:nvSpPr>
          <p:cNvPr id="8" name="內容版面配置區 2">
            <a:extLst>
              <a:ext uri="{FF2B5EF4-FFF2-40B4-BE49-F238E27FC236}">
                <a16:creationId xmlns:a16="http://schemas.microsoft.com/office/drawing/2014/main" xmlns="" id="{A30777D7-C8AE-B959-823B-A586109FB6FB}"/>
              </a:ext>
            </a:extLst>
          </p:cNvPr>
          <p:cNvSpPr txBox="1">
            <a:spLocks/>
          </p:cNvSpPr>
          <p:nvPr/>
        </p:nvSpPr>
        <p:spPr>
          <a:xfrm>
            <a:off x="767408" y="1484784"/>
            <a:ext cx="11233248" cy="5760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lvl="1" indent="-449263" algn="just">
              <a:lnSpc>
                <a:spcPct val="100000"/>
              </a:lnSpc>
              <a:spcBef>
                <a:spcPts val="1000"/>
              </a:spcBef>
              <a:buClr>
                <a:schemeClr val="tx1">
                  <a:lumMod val="65000"/>
                  <a:lumOff val="35000"/>
                </a:schemeClr>
              </a:buClr>
              <a:buSzPct val="100000"/>
              <a:buFont typeface="Wingdings" panose="05000000000000000000" pitchFamily="2" charset="2"/>
              <a:buChar char="l"/>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（三）評分方式</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457200" lvl="1" indent="-457200" algn="just">
              <a:lnSpc>
                <a:spcPct val="100000"/>
              </a:lnSpc>
              <a:spcBef>
                <a:spcPts val="1000"/>
              </a:spcBef>
              <a:buClr>
                <a:schemeClr val="tx1">
                  <a:lumMod val="65000"/>
                  <a:lumOff val="35000"/>
                </a:schemeClr>
              </a:buClr>
              <a:buSzPct val="100000"/>
              <a:buFont typeface="Wingdings" panose="05000000000000000000" pitchFamily="2" charset="2"/>
              <a:buChar char="Ø"/>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類別</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4</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（有技術檢測且有工控系統或運營科技（</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914400" lvl="2" indent="-457200" algn="just">
              <a:lnSpc>
                <a:spcPct val="100000"/>
              </a:lnSpc>
              <a:spcBef>
                <a:spcPts val="1000"/>
              </a:spcBef>
              <a:buClr>
                <a:schemeClr val="tx1">
                  <a:lumMod val="65000"/>
                  <a:lumOff val="35000"/>
                </a:schemeClr>
              </a:buClr>
              <a:buSzPct val="100000"/>
              <a:buNone/>
            </a:pP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1. A</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級公務機關：</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914400" lvl="3" indent="0" algn="just">
              <a:lnSpc>
                <a:spcPct val="100000"/>
              </a:lnSpc>
              <a:spcBef>
                <a:spcPts val="1000"/>
              </a:spcBef>
              <a:buClr>
                <a:schemeClr val="tx1">
                  <a:lumMod val="65000"/>
                  <a:lumOff val="35000"/>
                </a:schemeClr>
              </a:buClr>
              <a:buSzPct val="100000"/>
              <a:buNone/>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總成績</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技術檢測得分 </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 30</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 ＋實地稽核得分（</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資訊系統稽核得分 </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 70%</a:t>
            </a:r>
          </a:p>
          <a:p>
            <a:pPr marL="914400" lvl="3" indent="0" algn="just">
              <a:lnSpc>
                <a:spcPct val="100000"/>
              </a:lnSpc>
              <a:spcBef>
                <a:spcPts val="1000"/>
              </a:spcBef>
              <a:buClr>
                <a:schemeClr val="tx1">
                  <a:lumMod val="65000"/>
                  <a:lumOff val="35000"/>
                </a:schemeClr>
              </a:buClr>
              <a:buSzPct val="100000"/>
              <a:buNone/>
            </a:pP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 </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工控系統或運營科技（</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）稽核得分 </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×30% </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 × 70%</a:t>
            </a:r>
          </a:p>
          <a:p>
            <a:pPr marL="914400" lvl="2" indent="-457200" algn="just">
              <a:lnSpc>
                <a:spcPct val="100000"/>
              </a:lnSpc>
              <a:spcBef>
                <a:spcPts val="1000"/>
              </a:spcBef>
              <a:buClr>
                <a:schemeClr val="tx1">
                  <a:lumMod val="65000"/>
                  <a:lumOff val="35000"/>
                </a:schemeClr>
              </a:buClr>
              <a:buSzPct val="100000"/>
              <a:buNone/>
            </a:pP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2.</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非 </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A </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級公務機關：</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914400" lvl="3" indent="0" algn="just">
              <a:lnSpc>
                <a:spcPct val="100000"/>
              </a:lnSpc>
              <a:spcBef>
                <a:spcPts val="1000"/>
              </a:spcBef>
              <a:buClr>
                <a:schemeClr val="tx1">
                  <a:lumMod val="65000"/>
                  <a:lumOff val="35000"/>
                </a:schemeClr>
              </a:buClr>
              <a:buSzPct val="100000"/>
              <a:buNone/>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總成績</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實地稽核得分（資訊系統稽核得分 </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 70% + </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工控系統或運營科技（</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）稽核得分 </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 30%</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 100%</a:t>
            </a:r>
            <a:endPar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449263" lvl="1" indent="-449263" algn="just">
              <a:lnSpc>
                <a:spcPct val="100000"/>
              </a:lnSpc>
              <a:spcBef>
                <a:spcPts val="1000"/>
              </a:spcBef>
              <a:buClr>
                <a:schemeClr val="tx1">
                  <a:lumMod val="65000"/>
                  <a:lumOff val="35000"/>
                </a:schemeClr>
              </a:buClr>
              <a:buSzPct val="100000"/>
              <a:buFont typeface="Wingdings" panose="05000000000000000000" pitchFamily="2" charset="2"/>
              <a:buChar char="l"/>
            </a:pPr>
            <a:endParaRPr lang="zh-TW" altLang="en-US" sz="2800" dirty="0">
              <a:solidFill>
                <a:schemeClr val="tx1">
                  <a:lumMod val="65000"/>
                  <a:lumOff val="35000"/>
                </a:schemeClr>
              </a:solidFill>
              <a:highlight>
                <a:srgbClr val="FFFF00"/>
              </a:highlight>
              <a:latin typeface="獅尾圓體-Medium" panose="020B0500000000000000" pitchFamily="34" charset="-120"/>
              <a:ea typeface="獅尾圓體-Medium" panose="020B0500000000000000" pitchFamily="34" charset="-120"/>
            </a:endParaRPr>
          </a:p>
        </p:txBody>
      </p:sp>
    </p:spTree>
    <p:extLst>
      <p:ext uri="{BB962C8B-B14F-4D97-AF65-F5344CB8AC3E}">
        <p14:creationId xmlns:p14="http://schemas.microsoft.com/office/powerpoint/2010/main" xmlns="" val="2651962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xmlns="" id="{00AA294C-6C1F-640A-9A65-B6FB1CDAF5DC}"/>
              </a:ext>
            </a:extLst>
          </p:cNvPr>
          <p:cNvSpPr txBox="1">
            <a:spLocks/>
          </p:cNvSpPr>
          <p:nvPr/>
        </p:nvSpPr>
        <p:spPr>
          <a:xfrm>
            <a:off x="1703512" y="4005064"/>
            <a:ext cx="10081120" cy="9361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TW" sz="4800" dirty="0">
                <a:solidFill>
                  <a:schemeClr val="tx2"/>
                </a:solidFill>
                <a:latin typeface="獅尾圓體-Black" panose="020B0500000000000000" pitchFamily="34" charset="-120"/>
                <a:ea typeface="獅尾圓體-Black" panose="020B0500000000000000" pitchFamily="34" charset="-120"/>
              </a:rPr>
              <a:t>3-9</a:t>
            </a:r>
            <a:r>
              <a:rPr lang="zh-TW" altLang="en-US" sz="4800" dirty="0">
                <a:solidFill>
                  <a:schemeClr val="tx2"/>
                </a:solidFill>
                <a:latin typeface="獅尾圓體-Black" panose="020B0500000000000000" pitchFamily="34" charset="-120"/>
                <a:ea typeface="獅尾圓體-Black" panose="020B0500000000000000" pitchFamily="34" charset="-120"/>
              </a:rPr>
              <a:t>、資通安全稽核計畫作業說明</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F11A55A1-E812-A3D0-8E79-91BD0E2B2E9B}"/>
              </a:ext>
            </a:extLst>
          </p:cNvPr>
          <p:cNvSpPr txBox="1">
            <a:spLocks/>
          </p:cNvSpPr>
          <p:nvPr/>
        </p:nvSpPr>
        <p:spPr>
          <a:xfrm>
            <a:off x="623392" y="32361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資通安全稽核計畫作業說明</a:t>
            </a:r>
          </a:p>
        </p:txBody>
      </p:sp>
      <p:sp>
        <p:nvSpPr>
          <p:cNvPr id="6" name="內容版面配置區 2">
            <a:extLst>
              <a:ext uri="{FF2B5EF4-FFF2-40B4-BE49-F238E27FC236}">
                <a16:creationId xmlns:a16="http://schemas.microsoft.com/office/drawing/2014/main" xmlns="" id="{51C2B7CC-48DC-B70F-0C3A-CBF78F718C19}"/>
              </a:ext>
            </a:extLst>
          </p:cNvPr>
          <p:cNvSpPr txBox="1">
            <a:spLocks/>
          </p:cNvSpPr>
          <p:nvPr/>
        </p:nvSpPr>
        <p:spPr>
          <a:xfrm>
            <a:off x="623392" y="1589777"/>
            <a:ext cx="3515504" cy="3600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zh-TW" altLang="en-US" b="1" dirty="0">
                <a:solidFill>
                  <a:schemeClr val="tx1">
                    <a:lumMod val="65000"/>
                    <a:lumOff val="35000"/>
                  </a:schemeClr>
                </a:solidFill>
                <a:latin typeface="獅尾圓體-Medium" panose="020B0500000000000000" pitchFamily="34" charset="-120"/>
                <a:ea typeface="獅尾圓體-Medium" panose="020B0500000000000000" pitchFamily="34" charset="-120"/>
              </a:rPr>
              <a:t>稽核計畫核心作業</a:t>
            </a:r>
            <a:endParaRPr lang="en-US" altLang="zh-TW" b="1"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625475" indent="-625475" algn="just">
              <a:lnSpc>
                <a:spcPct val="150000"/>
              </a:lnSpc>
              <a:buNone/>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一、機關自評</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625475" indent="-625475" algn="just">
              <a:lnSpc>
                <a:spcPct val="150000"/>
              </a:lnSpc>
              <a:buNone/>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二、技術檢測（*）</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625475" indent="-625475" algn="just">
              <a:lnSpc>
                <a:spcPct val="150000"/>
              </a:lnSpc>
              <a:buNone/>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三、實地稽核</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graphicFrame>
        <p:nvGraphicFramePr>
          <p:cNvPr id="14" name="表格 13"/>
          <p:cNvGraphicFramePr>
            <a:graphicFrameLocks noGrp="1"/>
          </p:cNvGraphicFramePr>
          <p:nvPr/>
        </p:nvGraphicFramePr>
        <p:xfrm>
          <a:off x="3863752" y="1268760"/>
          <a:ext cx="7845718" cy="5328592"/>
        </p:xfrm>
        <a:graphic>
          <a:graphicData uri="http://schemas.openxmlformats.org/drawingml/2006/table">
            <a:tbl>
              <a:tblPr firstRow="1" bandRow="1">
                <a:tableStyleId>{5940675A-B579-460E-94D1-54222C63F5DA}</a:tableStyleId>
              </a:tblPr>
              <a:tblGrid>
                <a:gridCol w="1041718">
                  <a:extLst>
                    <a:ext uri="{9D8B030D-6E8A-4147-A177-3AD203B41FA5}">
                      <a16:colId xmlns:a16="http://schemas.microsoft.com/office/drawing/2014/main" xmlns="" val="20000"/>
                    </a:ext>
                  </a:extLst>
                </a:gridCol>
                <a:gridCol w="2268000">
                  <a:extLst>
                    <a:ext uri="{9D8B030D-6E8A-4147-A177-3AD203B41FA5}">
                      <a16:colId xmlns:a16="http://schemas.microsoft.com/office/drawing/2014/main" xmlns="" val="20001"/>
                    </a:ext>
                  </a:extLst>
                </a:gridCol>
                <a:gridCol w="2268000">
                  <a:extLst>
                    <a:ext uri="{9D8B030D-6E8A-4147-A177-3AD203B41FA5}">
                      <a16:colId xmlns:a16="http://schemas.microsoft.com/office/drawing/2014/main" xmlns="" val="20002"/>
                    </a:ext>
                  </a:extLst>
                </a:gridCol>
                <a:gridCol w="2268000">
                  <a:extLst>
                    <a:ext uri="{9D8B030D-6E8A-4147-A177-3AD203B41FA5}">
                      <a16:colId xmlns:a16="http://schemas.microsoft.com/office/drawing/2014/main" xmlns="" val="20003"/>
                    </a:ext>
                  </a:extLst>
                </a:gridCol>
              </a:tblGrid>
              <a:tr h="370840">
                <a:tc>
                  <a:txBody>
                    <a:bodyPr/>
                    <a:lstStyle/>
                    <a:p>
                      <a:pPr algn="ctr"/>
                      <a:r>
                        <a:rPr lang="zh-TW" altLang="en-US" sz="1600" b="1"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稽核作業</a:t>
                      </a:r>
                    </a:p>
                  </a:txBody>
                  <a:tcPr anchor="ctr">
                    <a:solidFill>
                      <a:schemeClr val="accent2">
                        <a:lumMod val="20000"/>
                        <a:lumOff val="80000"/>
                      </a:schemeClr>
                    </a:solidFill>
                  </a:tcPr>
                </a:tc>
                <a:tc>
                  <a:txBody>
                    <a:bodyPr/>
                    <a:lstStyle/>
                    <a:p>
                      <a:pPr algn="ctr"/>
                      <a:r>
                        <a:rPr lang="zh-TW" altLang="en-US" sz="1600" b="1"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資安會報</a:t>
                      </a:r>
                    </a:p>
                  </a:txBody>
                  <a:tcPr anchor="ctr">
                    <a:solidFill>
                      <a:schemeClr val="accent2">
                        <a:lumMod val="20000"/>
                        <a:lumOff val="80000"/>
                      </a:schemeClr>
                    </a:solidFill>
                  </a:tcPr>
                </a:tc>
                <a:tc>
                  <a:txBody>
                    <a:bodyPr/>
                    <a:lstStyle/>
                    <a:p>
                      <a:pPr algn="ctr"/>
                      <a:r>
                        <a:rPr lang="zh-TW" altLang="en-US" sz="1600" b="1"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實地稽核團隊</a:t>
                      </a:r>
                    </a:p>
                  </a:txBody>
                  <a:tcPr anchor="ctr">
                    <a:solidFill>
                      <a:schemeClr val="accent2">
                        <a:lumMod val="20000"/>
                        <a:lumOff val="80000"/>
                      </a:schemeClr>
                    </a:solidFill>
                  </a:tcPr>
                </a:tc>
                <a:tc>
                  <a:txBody>
                    <a:bodyPr/>
                    <a:lstStyle/>
                    <a:p>
                      <a:pPr algn="ctr"/>
                      <a:r>
                        <a:rPr lang="zh-TW" altLang="en-US" sz="1600" b="1"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受稽機關</a:t>
                      </a:r>
                    </a:p>
                  </a:txBody>
                  <a:tcPr anchor="ctr">
                    <a:solidFill>
                      <a:schemeClr val="accent2">
                        <a:lumMod val="20000"/>
                        <a:lumOff val="80000"/>
                      </a:schemeClr>
                    </a:solidFill>
                  </a:tcPr>
                </a:tc>
                <a:extLst>
                  <a:ext uri="{0D108BD9-81ED-4DB2-BD59-A6C34878D82A}">
                    <a16:rowId xmlns:a16="http://schemas.microsoft.com/office/drawing/2014/main" xmlns="" val="10000"/>
                  </a:ext>
                </a:extLst>
              </a:tr>
              <a:tr h="1620000">
                <a:tc>
                  <a:txBody>
                    <a:bodyPr/>
                    <a:lstStyle/>
                    <a:p>
                      <a:pPr algn="ctr"/>
                      <a:r>
                        <a:rPr lang="zh-TW" altLang="en-US" sz="1600" b="1"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前置作業</a:t>
                      </a:r>
                    </a:p>
                  </a:txBody>
                  <a:tcPr anchor="ctr"/>
                </a:tc>
                <a:tc>
                  <a:txBody>
                    <a:bodyPr/>
                    <a:lstStyle/>
                    <a:p>
                      <a:pPr algn="ctr"/>
                      <a:endParaRPr lang="zh-TW" altLang="en-US" sz="1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anchor="ctr">
                    <a:lnR w="12700" cap="flat" cmpd="sng" algn="ctr">
                      <a:solidFill>
                        <a:schemeClr val="tx1"/>
                      </a:solidFill>
                      <a:prstDash val="dash"/>
                      <a:round/>
                      <a:headEnd type="none" w="med" len="med"/>
                      <a:tailEnd type="none" w="med" len="med"/>
                    </a:lnR>
                    <a:lnB w="12700" cap="flat" cmpd="sng" algn="ctr">
                      <a:solidFill>
                        <a:schemeClr val="tx1"/>
                      </a:solidFill>
                      <a:prstDash val="dash"/>
                      <a:round/>
                      <a:headEnd type="none" w="med" len="med"/>
                      <a:tailEnd type="none" w="med" len="med"/>
                    </a:lnB>
                  </a:tcPr>
                </a:tc>
                <a:tc>
                  <a:txBody>
                    <a:bodyPr/>
                    <a:lstStyle/>
                    <a:p>
                      <a:pPr algn="ctr"/>
                      <a:endParaRPr lang="zh-TW" altLang="en-US" sz="1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B w="12700" cap="flat" cmpd="sng" algn="ctr">
                      <a:solidFill>
                        <a:schemeClr val="tx1"/>
                      </a:solidFill>
                      <a:prstDash val="dash"/>
                      <a:round/>
                      <a:headEnd type="none" w="med" len="med"/>
                      <a:tailEnd type="none" w="med" len="med"/>
                    </a:lnB>
                  </a:tcPr>
                </a:tc>
                <a:tc>
                  <a:txBody>
                    <a:bodyPr/>
                    <a:lstStyle/>
                    <a:p>
                      <a:pPr algn="ctr"/>
                      <a:endParaRPr lang="zh-TW" altLang="en-US" sz="1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anchor="ctr">
                    <a:lnL w="12700" cap="flat" cmpd="sng" algn="ctr">
                      <a:solidFill>
                        <a:schemeClr val="tx1"/>
                      </a:solidFill>
                      <a:prstDash val="dash"/>
                      <a:round/>
                      <a:headEnd type="none" w="med" len="med"/>
                      <a:tailEnd type="none" w="med" len="med"/>
                    </a:lnL>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xmlns="" val="10001"/>
                  </a:ext>
                </a:extLst>
              </a:tr>
              <a:tr h="1537552">
                <a:tc>
                  <a:txBody>
                    <a:bodyPr/>
                    <a:lstStyle/>
                    <a:p>
                      <a:pPr algn="ctr"/>
                      <a:r>
                        <a:rPr lang="zh-TW" altLang="en-US" sz="1600" b="1"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實施作業</a:t>
                      </a:r>
                    </a:p>
                  </a:txBody>
                  <a:tcPr anchor="ctr"/>
                </a:tc>
                <a:tc>
                  <a:txBody>
                    <a:bodyPr/>
                    <a:lstStyle/>
                    <a:p>
                      <a:pPr algn="ctr"/>
                      <a:endParaRPr lang="zh-TW" altLang="en-US" sz="1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anchor="ctr">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a:endParaRPr lang="zh-TW" altLang="en-US" sz="1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a:endParaRPr lang="zh-TW" altLang="en-US" sz="1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anchor="ctr">
                    <a:lnL w="12700" cap="flat" cmpd="sng" algn="ctr">
                      <a:solidFill>
                        <a:schemeClr val="tx1"/>
                      </a:solidFill>
                      <a:prstDash val="dash"/>
                      <a:round/>
                      <a:headEnd type="none" w="med" len="med"/>
                      <a:tailEnd type="none" w="med" len="med"/>
                    </a:lnL>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xmlns="" val="10002"/>
                  </a:ext>
                </a:extLst>
              </a:tr>
              <a:tr h="1800200">
                <a:tc>
                  <a:txBody>
                    <a:bodyPr/>
                    <a:lstStyle/>
                    <a:p>
                      <a:pPr algn="ctr"/>
                      <a:r>
                        <a:rPr lang="zh-TW" altLang="en-US" sz="1600" b="1"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管考作業</a:t>
                      </a:r>
                    </a:p>
                  </a:txBody>
                  <a:tcPr anchor="ctr"/>
                </a:tc>
                <a:tc>
                  <a:txBody>
                    <a:bodyPr/>
                    <a:lstStyle/>
                    <a:p>
                      <a:pPr algn="ctr"/>
                      <a:endParaRPr lang="zh-TW" altLang="en-US" sz="1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anchor="ctr">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tcPr>
                </a:tc>
                <a:tc>
                  <a:txBody>
                    <a:bodyPr/>
                    <a:lstStyle/>
                    <a:p>
                      <a:pPr algn="ctr"/>
                      <a:endParaRPr lang="zh-TW" altLang="en-US" sz="1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tcPr>
                </a:tc>
                <a:tc>
                  <a:txBody>
                    <a:bodyPr/>
                    <a:lstStyle/>
                    <a:p>
                      <a:pPr algn="ctr"/>
                      <a:endParaRPr lang="zh-TW" altLang="en-US" sz="1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anchor="ctr">
                    <a:lnL w="12700" cap="flat" cmpd="sng" algn="ctr">
                      <a:solidFill>
                        <a:schemeClr val="tx1"/>
                      </a:solidFill>
                      <a:prstDash val="dash"/>
                      <a:round/>
                      <a:headEnd type="none" w="med" len="med"/>
                      <a:tailEnd type="none" w="med" len="med"/>
                    </a:lnL>
                    <a:lnT w="12700" cap="flat" cmpd="sng" algn="ctr">
                      <a:solidFill>
                        <a:schemeClr val="tx1"/>
                      </a:solidFill>
                      <a:prstDash val="dash"/>
                      <a:round/>
                      <a:headEnd type="none" w="med" len="med"/>
                      <a:tailEnd type="none" w="med" len="med"/>
                    </a:lnT>
                  </a:tcPr>
                </a:tc>
                <a:extLst>
                  <a:ext uri="{0D108BD9-81ED-4DB2-BD59-A6C34878D82A}">
                    <a16:rowId xmlns:a16="http://schemas.microsoft.com/office/drawing/2014/main" xmlns="" val="10003"/>
                  </a:ext>
                </a:extLst>
              </a:tr>
            </a:tbl>
          </a:graphicData>
        </a:graphic>
      </p:graphicFrame>
      <p:sp>
        <p:nvSpPr>
          <p:cNvPr id="15" name="文字方塊 14"/>
          <p:cNvSpPr txBox="1"/>
          <p:nvPr/>
        </p:nvSpPr>
        <p:spPr>
          <a:xfrm>
            <a:off x="5467152" y="1772816"/>
            <a:ext cx="1140144" cy="408623"/>
          </a:xfrm>
          <a:prstGeom prst="round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選定機關</a:t>
            </a:r>
          </a:p>
        </p:txBody>
      </p:sp>
      <p:sp>
        <p:nvSpPr>
          <p:cNvPr id="16" name="文字方塊 15"/>
          <p:cNvSpPr txBox="1"/>
          <p:nvPr/>
        </p:nvSpPr>
        <p:spPr>
          <a:xfrm>
            <a:off x="5467151" y="2574677"/>
            <a:ext cx="1140144" cy="408623"/>
          </a:xfrm>
          <a:prstGeom prst="round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發函通知</a:t>
            </a:r>
          </a:p>
        </p:txBody>
      </p:sp>
      <p:sp>
        <p:nvSpPr>
          <p:cNvPr id="17" name="文字方塊 16"/>
          <p:cNvSpPr txBox="1"/>
          <p:nvPr/>
        </p:nvSpPr>
        <p:spPr>
          <a:xfrm>
            <a:off x="5222037" y="3344469"/>
            <a:ext cx="1630382" cy="715089"/>
          </a:xfrm>
          <a:prstGeom prst="roundRect">
            <a:avLst/>
          </a:prstGeom>
          <a:solidFill>
            <a:srgbClr val="FFFF99"/>
          </a:solidFill>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辦理技術檢測</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algn="ct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說明會議</a:t>
            </a:r>
          </a:p>
        </p:txBody>
      </p:sp>
      <p:sp>
        <p:nvSpPr>
          <p:cNvPr id="18" name="文字方塊 17"/>
          <p:cNvSpPr txBox="1"/>
          <p:nvPr/>
        </p:nvSpPr>
        <p:spPr>
          <a:xfrm>
            <a:off x="5237223" y="4244513"/>
            <a:ext cx="1600022" cy="408623"/>
          </a:xfrm>
          <a:prstGeom prst="roundRect">
            <a:avLst/>
          </a:prstGeom>
          <a:solidFill>
            <a:srgbClr val="FFFF99"/>
          </a:solidFill>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執行</a:t>
            </a:r>
            <a:r>
              <a:rPr lang="zh-TW" altLang="en-US" dirty="0">
                <a:solidFill>
                  <a:schemeClr val="accent1"/>
                </a:solidFill>
                <a:latin typeface="獅尾圓體-Medium" panose="020B0500000000000000" pitchFamily="34" charset="-120"/>
                <a:ea typeface="獅尾圓體-Medium" panose="020B0500000000000000" pitchFamily="34" charset="-120"/>
              </a:rPr>
              <a:t>技術檢測</a:t>
            </a:r>
          </a:p>
        </p:txBody>
      </p:sp>
      <p:sp>
        <p:nvSpPr>
          <p:cNvPr id="19" name="文字方塊 18"/>
          <p:cNvSpPr txBox="1"/>
          <p:nvPr/>
        </p:nvSpPr>
        <p:spPr>
          <a:xfrm>
            <a:off x="5237228" y="4845410"/>
            <a:ext cx="1602000" cy="408623"/>
          </a:xfrm>
          <a:prstGeom prst="round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結果彙整</a:t>
            </a:r>
          </a:p>
        </p:txBody>
      </p:sp>
      <p:sp>
        <p:nvSpPr>
          <p:cNvPr id="20" name="文字方塊 19"/>
          <p:cNvSpPr txBox="1"/>
          <p:nvPr/>
        </p:nvSpPr>
        <p:spPr>
          <a:xfrm>
            <a:off x="5237228" y="5389130"/>
            <a:ext cx="1600022" cy="408623"/>
          </a:xfrm>
          <a:prstGeom prst="round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函送稽核報告</a:t>
            </a:r>
          </a:p>
        </p:txBody>
      </p:sp>
      <p:sp>
        <p:nvSpPr>
          <p:cNvPr id="21" name="文字方塊 20"/>
          <p:cNvSpPr txBox="1"/>
          <p:nvPr/>
        </p:nvSpPr>
        <p:spPr>
          <a:xfrm>
            <a:off x="5237228" y="5891175"/>
            <a:ext cx="1600022" cy="408623"/>
          </a:xfrm>
          <a:prstGeom prst="round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核定管考結果</a:t>
            </a:r>
          </a:p>
        </p:txBody>
      </p:sp>
      <p:sp>
        <p:nvSpPr>
          <p:cNvPr id="22" name="文字方塊 21"/>
          <p:cNvSpPr txBox="1"/>
          <p:nvPr/>
        </p:nvSpPr>
        <p:spPr>
          <a:xfrm>
            <a:off x="7341139" y="3789040"/>
            <a:ext cx="1990068" cy="953453"/>
          </a:xfrm>
          <a:prstGeom prst="roundRect">
            <a:avLst/>
          </a:prstGeom>
          <a:solidFill>
            <a:srgbClr val="FFCCFF"/>
          </a:solidFill>
          <a:ln>
            <a:solidFill>
              <a:srgbClr val="C00000"/>
            </a:solidFill>
          </a:ln>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zh-TW" altLang="en-US" dirty="0">
                <a:solidFill>
                  <a:schemeClr val="accent1"/>
                </a:solidFill>
                <a:latin typeface="獅尾圓體-Medium" panose="020B0500000000000000" pitchFamily="34" charset="-120"/>
                <a:ea typeface="獅尾圓體-Medium" panose="020B0500000000000000" pitchFamily="34" charset="-120"/>
              </a:rPr>
              <a:t>實地稽核</a:t>
            </a:r>
            <a:endParaRPr lang="en-US" altLang="zh-TW" dirty="0">
              <a:solidFill>
                <a:schemeClr val="accent1"/>
              </a:solidFill>
              <a:latin typeface="獅尾圓體-Medium" panose="020B0500000000000000" pitchFamily="34" charset="-120"/>
              <a:ea typeface="獅尾圓體-Medium" panose="020B0500000000000000" pitchFamily="34" charset="-120"/>
            </a:endParaRPr>
          </a:p>
          <a:p>
            <a:pPr algn="ctr"/>
            <a:r>
              <a:rPr lang="en-US" altLang="zh-TW" sz="16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1600" dirty="0">
                <a:solidFill>
                  <a:schemeClr val="tx1">
                    <a:lumMod val="65000"/>
                    <a:lumOff val="35000"/>
                  </a:schemeClr>
                </a:solidFill>
                <a:latin typeface="獅尾圓體-Medium" panose="020B0500000000000000" pitchFamily="34" charset="-120"/>
                <a:ea typeface="獅尾圓體-Medium" panose="020B0500000000000000" pitchFamily="34" charset="-120"/>
              </a:rPr>
              <a:t>策略面、管理面、</a:t>
            </a:r>
            <a:endParaRPr lang="en-US" altLang="zh-TW" sz="16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algn="ctr"/>
            <a:r>
              <a:rPr lang="zh-TW" altLang="en-US" sz="1600" dirty="0">
                <a:solidFill>
                  <a:schemeClr val="tx1">
                    <a:lumMod val="65000"/>
                    <a:lumOff val="35000"/>
                  </a:schemeClr>
                </a:solidFill>
                <a:latin typeface="獅尾圓體-Medium" panose="020B0500000000000000" pitchFamily="34" charset="-120"/>
                <a:ea typeface="獅尾圓體-Medium" panose="020B0500000000000000" pitchFamily="34" charset="-120"/>
              </a:rPr>
              <a:t>技術面</a:t>
            </a:r>
            <a:r>
              <a:rPr lang="en-US" altLang="zh-TW" sz="1600" dirty="0">
                <a:solidFill>
                  <a:schemeClr val="tx1">
                    <a:lumMod val="65000"/>
                    <a:lumOff val="35000"/>
                  </a:schemeClr>
                </a:solidFill>
                <a:latin typeface="獅尾圓體-Medium" panose="020B0500000000000000" pitchFamily="34" charset="-120"/>
                <a:ea typeface="獅尾圓體-Medium" panose="020B0500000000000000" pitchFamily="34" charset="-120"/>
              </a:rPr>
              <a:t>)</a:t>
            </a:r>
            <a:endParaRPr lang="zh-TW" altLang="en-US" sz="1600"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
        <p:nvSpPr>
          <p:cNvPr id="23" name="文字方塊 22"/>
          <p:cNvSpPr txBox="1"/>
          <p:nvPr/>
        </p:nvSpPr>
        <p:spPr>
          <a:xfrm>
            <a:off x="9591863" y="5204367"/>
            <a:ext cx="1835319" cy="408623"/>
          </a:xfrm>
          <a:prstGeom prst="roundRect">
            <a:avLst/>
          </a:prstGeom>
          <a:solidFill>
            <a:schemeClr val="accent4">
              <a:lumMod val="20000"/>
              <a:lumOff val="80000"/>
            </a:schemeClr>
          </a:solidFill>
        </p:spPr>
        <p:style>
          <a:lnRef idx="2">
            <a:schemeClr val="accent3"/>
          </a:lnRef>
          <a:fillRef idx="1">
            <a:schemeClr val="lt1"/>
          </a:fillRef>
          <a:effectRef idx="0">
            <a:schemeClr val="accent3"/>
          </a:effectRef>
          <a:fontRef idx="minor">
            <a:schemeClr val="dk1"/>
          </a:fontRef>
        </p:style>
        <p:txBody>
          <a:bodyPr wrap="none" rtlCol="0">
            <a:spAutoFit/>
          </a:bodyPr>
          <a:lstStyle/>
          <a:p>
            <a:pPr algn="ct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至管考系統填復</a:t>
            </a:r>
          </a:p>
        </p:txBody>
      </p:sp>
      <p:sp>
        <p:nvSpPr>
          <p:cNvPr id="24" name="文字方塊 23"/>
          <p:cNvSpPr txBox="1"/>
          <p:nvPr/>
        </p:nvSpPr>
        <p:spPr>
          <a:xfrm>
            <a:off x="9536970" y="5852764"/>
            <a:ext cx="1945104" cy="715089"/>
          </a:xfrm>
          <a:prstGeom prst="roundRect">
            <a:avLst/>
          </a:prstGeom>
          <a:solidFill>
            <a:schemeClr val="accent4">
              <a:lumMod val="20000"/>
              <a:lumOff val="80000"/>
            </a:schemeClr>
          </a:solidFill>
        </p:spPr>
        <p:style>
          <a:lnRef idx="2">
            <a:schemeClr val="accent3"/>
          </a:lnRef>
          <a:fillRef idx="1">
            <a:schemeClr val="lt1"/>
          </a:fillRef>
          <a:effectRef idx="0">
            <a:schemeClr val="accent3"/>
          </a:effectRef>
          <a:fontRef idx="minor">
            <a:schemeClr val="dk1"/>
          </a:fontRef>
        </p:style>
        <p:txBody>
          <a:bodyPr wrap="none" rtlCol="0">
            <a:spAutoFit/>
          </a:bodyPr>
          <a:lstStyle/>
          <a:p>
            <a:pPr algn="ct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被通知管考結果</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a:t>
            </a:r>
          </a:p>
          <a:p>
            <a:pPr algn="ct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後續管考</a:t>
            </a:r>
          </a:p>
        </p:txBody>
      </p:sp>
      <p:sp>
        <p:nvSpPr>
          <p:cNvPr id="25" name="文字方塊 24"/>
          <p:cNvSpPr txBox="1"/>
          <p:nvPr/>
        </p:nvSpPr>
        <p:spPr>
          <a:xfrm>
            <a:off x="9984432" y="3933056"/>
            <a:ext cx="1107996" cy="369332"/>
          </a:xfrm>
          <a:prstGeom prst="rect">
            <a:avLst/>
          </a:prstGeom>
          <a:noFill/>
        </p:spPr>
        <p:txBody>
          <a:bodyPr wrap="none" rtlCol="0">
            <a:spAutoFit/>
          </a:bodyPr>
          <a:lstStyle/>
          <a:p>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配合執行</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
        <p:nvSpPr>
          <p:cNvPr id="26" name="文字方塊 25"/>
          <p:cNvSpPr txBox="1"/>
          <p:nvPr/>
        </p:nvSpPr>
        <p:spPr>
          <a:xfrm>
            <a:off x="9464392" y="1674423"/>
            <a:ext cx="2248231" cy="1548765"/>
          </a:xfrm>
          <a:prstGeom prst="roundRect">
            <a:avLst>
              <a:gd name="adj" fmla="val 9401"/>
            </a:avLst>
          </a:prstGeom>
          <a:solidFill>
            <a:schemeClr val="accent4">
              <a:lumMod val="20000"/>
              <a:lumOff val="80000"/>
            </a:schemeClr>
          </a:solidFill>
        </p:spPr>
        <p:style>
          <a:lnRef idx="2">
            <a:schemeClr val="accent3"/>
          </a:lnRef>
          <a:fillRef idx="1">
            <a:schemeClr val="lt1"/>
          </a:fillRef>
          <a:effectRef idx="0">
            <a:schemeClr val="accent3"/>
          </a:effectRef>
          <a:fontRef idx="minor">
            <a:schemeClr val="dk1"/>
          </a:fontRef>
        </p:style>
        <p:txBody>
          <a:bodyPr wrap="square" rtlCol="0">
            <a:spAutoFit/>
          </a:bodyPr>
          <a:lstStyle/>
          <a:p>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接獲通知，填復：</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r>
              <a:rPr lang="zh-TW" altLang="en-US" sz="1200" dirty="0">
                <a:solidFill>
                  <a:schemeClr val="tx1">
                    <a:lumMod val="65000"/>
                    <a:lumOff val="35000"/>
                  </a:schemeClr>
                </a:solidFill>
                <a:latin typeface="獅尾圓體-Medium" panose="020B0500000000000000" pitchFamily="34" charset="-120"/>
                <a:ea typeface="獅尾圓體-Medium" panose="020B0500000000000000" pitchFamily="34" charset="-120"/>
              </a:rPr>
              <a:t>資安實地稽核項目</a:t>
            </a:r>
            <a:r>
              <a:rPr lang="zh-TW" altLang="en-US" sz="1200" dirty="0">
                <a:solidFill>
                  <a:srgbClr val="0000FF"/>
                </a:solidFill>
                <a:latin typeface="獅尾圓體-Medium" panose="020B0500000000000000" pitchFamily="34" charset="-120"/>
                <a:ea typeface="獅尾圓體-Medium" panose="020B0500000000000000" pitchFamily="34" charset="-120"/>
              </a:rPr>
              <a:t>檢核表</a:t>
            </a:r>
            <a:r>
              <a:rPr lang="zh-TW" altLang="en-US" sz="1200" dirty="0">
                <a:solidFill>
                  <a:schemeClr val="tx1">
                    <a:lumMod val="65000"/>
                    <a:lumOff val="35000"/>
                  </a:schemeClr>
                </a:solidFill>
                <a:latin typeface="獅尾圓體-Medium" panose="020B0500000000000000" pitchFamily="34" charset="-120"/>
                <a:ea typeface="獅尾圓體-Medium" panose="020B0500000000000000" pitchFamily="34" charset="-120"/>
              </a:rPr>
              <a:t>、受稽機關現況</a:t>
            </a:r>
            <a:r>
              <a:rPr lang="zh-TW" altLang="en-US" sz="1200" dirty="0">
                <a:solidFill>
                  <a:srgbClr val="0000FF"/>
                </a:solidFill>
                <a:latin typeface="獅尾圓體-Medium" panose="020B0500000000000000" pitchFamily="34" charset="-120"/>
                <a:ea typeface="獅尾圓體-Medium" panose="020B0500000000000000" pitchFamily="34" charset="-120"/>
              </a:rPr>
              <a:t>調查表</a:t>
            </a:r>
            <a:r>
              <a:rPr lang="zh-TW" altLang="en-US" sz="1200" dirty="0">
                <a:solidFill>
                  <a:schemeClr val="tx1">
                    <a:lumMod val="65000"/>
                    <a:lumOff val="35000"/>
                  </a:schemeClr>
                </a:solidFill>
                <a:latin typeface="獅尾圓體-Medium" panose="020B0500000000000000" pitchFamily="34" charset="-120"/>
                <a:ea typeface="獅尾圓體-Medium" panose="020B0500000000000000" pitchFamily="34" charset="-120"/>
              </a:rPr>
              <a:t>、技術檢測基本資料</a:t>
            </a:r>
            <a:r>
              <a:rPr lang="zh-TW" altLang="en-US" sz="1200" dirty="0">
                <a:solidFill>
                  <a:srgbClr val="0000FF"/>
                </a:solidFill>
                <a:latin typeface="獅尾圓體-Medium" panose="020B0500000000000000" pitchFamily="34" charset="-120"/>
                <a:ea typeface="獅尾圓體-Medium" panose="020B0500000000000000" pitchFamily="34" charset="-120"/>
              </a:rPr>
              <a:t>調查表</a:t>
            </a:r>
            <a:r>
              <a:rPr lang="zh-TW" altLang="en-US" sz="1200" dirty="0">
                <a:solidFill>
                  <a:schemeClr val="tx1">
                    <a:lumMod val="65000"/>
                    <a:lumOff val="35000"/>
                  </a:schemeClr>
                </a:solidFill>
                <a:latin typeface="獅尾圓體-Medium" panose="020B0500000000000000" pitchFamily="34" charset="-120"/>
                <a:ea typeface="獅尾圓體-Medium" panose="020B0500000000000000" pitchFamily="34" charset="-120"/>
              </a:rPr>
              <a:t>、核心資通系統</a:t>
            </a:r>
            <a:r>
              <a:rPr lang="zh-TW" altLang="en-US" sz="1200" dirty="0">
                <a:solidFill>
                  <a:srgbClr val="0000FF"/>
                </a:solidFill>
                <a:latin typeface="獅尾圓體-Medium" panose="020B0500000000000000" pitchFamily="34" charset="-120"/>
                <a:ea typeface="獅尾圓體-Medium" panose="020B0500000000000000" pitchFamily="34" charset="-120"/>
              </a:rPr>
              <a:t>評選表</a:t>
            </a:r>
            <a:r>
              <a:rPr lang="zh-TW" altLang="en-US" sz="1200" dirty="0">
                <a:solidFill>
                  <a:schemeClr val="tx1">
                    <a:lumMod val="65000"/>
                    <a:lumOff val="35000"/>
                  </a:schemeClr>
                </a:solidFill>
                <a:latin typeface="獅尾圓體-Medium" panose="020B0500000000000000" pitchFamily="34" charset="-120"/>
                <a:ea typeface="獅尾圓體-Medium" panose="020B0500000000000000" pitchFamily="34" charset="-120"/>
              </a:rPr>
              <a:t>、核心資通系統安全</a:t>
            </a:r>
            <a:r>
              <a:rPr lang="zh-TW" altLang="en-US" sz="1200" dirty="0">
                <a:solidFill>
                  <a:srgbClr val="0000FF"/>
                </a:solidFill>
                <a:latin typeface="獅尾圓體-Medium" panose="020B0500000000000000" pitchFamily="34" charset="-120"/>
                <a:ea typeface="獅尾圓體-Medium" panose="020B0500000000000000" pitchFamily="34" charset="-120"/>
              </a:rPr>
              <a:t>防護評量表</a:t>
            </a:r>
            <a:r>
              <a:rPr lang="zh-TW" altLang="en-US" sz="1200" dirty="0">
                <a:solidFill>
                  <a:schemeClr val="tx1">
                    <a:lumMod val="65000"/>
                    <a:lumOff val="35000"/>
                  </a:schemeClr>
                </a:solidFill>
                <a:latin typeface="獅尾圓體-Medium" panose="020B0500000000000000" pitchFamily="34" charset="-120"/>
                <a:ea typeface="獅尾圓體-Medium" panose="020B0500000000000000" pitchFamily="34" charset="-120"/>
              </a:rPr>
              <a:t>及組織設定現況</a:t>
            </a:r>
            <a:r>
              <a:rPr lang="zh-TW" altLang="en-US" sz="1200" dirty="0">
                <a:solidFill>
                  <a:srgbClr val="0000FF"/>
                </a:solidFill>
                <a:latin typeface="獅尾圓體-Medium" panose="020B0500000000000000" pitchFamily="34" charset="-120"/>
                <a:ea typeface="獅尾圓體-Medium" panose="020B0500000000000000" pitchFamily="34" charset="-120"/>
              </a:rPr>
              <a:t>調查表</a:t>
            </a:r>
          </a:p>
        </p:txBody>
      </p:sp>
      <p:sp>
        <p:nvSpPr>
          <p:cNvPr id="27" name="文字方塊 26"/>
          <p:cNvSpPr txBox="1"/>
          <p:nvPr/>
        </p:nvSpPr>
        <p:spPr>
          <a:xfrm>
            <a:off x="9672650" y="2301380"/>
            <a:ext cx="1723549" cy="400110"/>
          </a:xfrm>
          <a:prstGeom prst="rect">
            <a:avLst/>
          </a:prstGeom>
          <a:solidFill>
            <a:srgbClr val="FFFF99"/>
          </a:solidFill>
          <a:ln>
            <a:solidFill>
              <a:srgbClr val="800000"/>
            </a:solidFill>
          </a:ln>
        </p:spPr>
        <p:txBody>
          <a:bodyPr wrap="none" rtlCol="0">
            <a:spAutoFit/>
          </a:bodyPr>
          <a:lstStyle/>
          <a:p>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一、機關自評</a:t>
            </a:r>
          </a:p>
        </p:txBody>
      </p:sp>
      <p:cxnSp>
        <p:nvCxnSpPr>
          <p:cNvPr id="29" name="直線單箭頭接點 28"/>
          <p:cNvCxnSpPr>
            <a:stCxn id="15" idx="2"/>
            <a:endCxn id="16" idx="0"/>
          </p:cNvCxnSpPr>
          <p:nvPr/>
        </p:nvCxnSpPr>
        <p:spPr>
          <a:xfrm flipH="1">
            <a:off x="6037223" y="2181439"/>
            <a:ext cx="1" cy="393238"/>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16" idx="2"/>
            <a:endCxn id="17" idx="0"/>
          </p:cNvCxnSpPr>
          <p:nvPr/>
        </p:nvCxnSpPr>
        <p:spPr>
          <a:xfrm>
            <a:off x="6037223" y="2983300"/>
            <a:ext cx="5" cy="361169"/>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17" idx="2"/>
            <a:endCxn id="18" idx="0"/>
          </p:cNvCxnSpPr>
          <p:nvPr/>
        </p:nvCxnSpPr>
        <p:spPr>
          <a:xfrm>
            <a:off x="6037228" y="4059558"/>
            <a:ext cx="6" cy="184955"/>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19" idx="2"/>
            <a:endCxn id="20" idx="0"/>
          </p:cNvCxnSpPr>
          <p:nvPr/>
        </p:nvCxnSpPr>
        <p:spPr>
          <a:xfrm flipH="1">
            <a:off x="6037239" y="5254033"/>
            <a:ext cx="989" cy="135097"/>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6" idx="3"/>
          </p:cNvCxnSpPr>
          <p:nvPr/>
        </p:nvCxnSpPr>
        <p:spPr>
          <a:xfrm>
            <a:off x="6607295" y="2778989"/>
            <a:ext cx="2801073" cy="1939"/>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圖案 41"/>
          <p:cNvCxnSpPr>
            <a:stCxn id="26" idx="2"/>
            <a:endCxn id="17" idx="3"/>
          </p:cNvCxnSpPr>
          <p:nvPr/>
        </p:nvCxnSpPr>
        <p:spPr>
          <a:xfrm rot="5400000">
            <a:off x="8481051" y="1594557"/>
            <a:ext cx="478826" cy="3736089"/>
          </a:xfrm>
          <a:prstGeom prst="bentConnector2">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8" idx="3"/>
          </p:cNvCxnSpPr>
          <p:nvPr/>
        </p:nvCxnSpPr>
        <p:spPr>
          <a:xfrm flipV="1">
            <a:off x="6837245" y="4437112"/>
            <a:ext cx="482891" cy="1171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圖案 50"/>
          <p:cNvCxnSpPr>
            <a:stCxn id="22" idx="2"/>
            <a:endCxn id="19" idx="3"/>
          </p:cNvCxnSpPr>
          <p:nvPr/>
        </p:nvCxnSpPr>
        <p:spPr>
          <a:xfrm rot="5400000">
            <a:off x="7434087" y="4147635"/>
            <a:ext cx="307229" cy="1496945"/>
          </a:xfrm>
          <a:prstGeom prst="bentConnector2">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stCxn id="20" idx="3"/>
            <a:endCxn id="23" idx="1"/>
          </p:cNvCxnSpPr>
          <p:nvPr/>
        </p:nvCxnSpPr>
        <p:spPr>
          <a:xfrm flipV="1">
            <a:off x="6837250" y="5408679"/>
            <a:ext cx="2754613" cy="184763"/>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6" name="群組 65"/>
          <p:cNvGrpSpPr/>
          <p:nvPr/>
        </p:nvGrpSpPr>
        <p:grpSpPr>
          <a:xfrm>
            <a:off x="6837250" y="5612990"/>
            <a:ext cx="3687621" cy="494372"/>
            <a:chOff x="6837250" y="5612990"/>
            <a:chExt cx="3687621" cy="494372"/>
          </a:xfrm>
        </p:grpSpPr>
        <p:cxnSp>
          <p:nvCxnSpPr>
            <p:cNvPr id="63" name="直線接點 62"/>
            <p:cNvCxnSpPr/>
            <p:nvPr/>
          </p:nvCxnSpPr>
          <p:spPr>
            <a:xfrm>
              <a:off x="10524871" y="5612990"/>
              <a:ext cx="0" cy="144000"/>
            </a:xfrm>
            <a:prstGeom prst="lin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flipV="1">
              <a:off x="6837250" y="5745131"/>
              <a:ext cx="3672000" cy="362231"/>
            </a:xfrm>
            <a:prstGeom prst="line">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67" name="直線接點 66"/>
          <p:cNvCxnSpPr/>
          <p:nvPr/>
        </p:nvCxnSpPr>
        <p:spPr>
          <a:xfrm>
            <a:off x="6011359" y="6309320"/>
            <a:ext cx="0" cy="144000"/>
          </a:xfrm>
          <a:prstGeom prst="lin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6012116" y="6441461"/>
            <a:ext cx="3528000" cy="1939"/>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8277991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4D3D0789-14C8-57EB-9E8B-CAD2C5C115FE}"/>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資通安全稽核計畫作業說明</a:t>
            </a:r>
          </a:p>
        </p:txBody>
      </p:sp>
      <p:sp>
        <p:nvSpPr>
          <p:cNvPr id="6" name="內容版面配置區 2">
            <a:extLst>
              <a:ext uri="{FF2B5EF4-FFF2-40B4-BE49-F238E27FC236}">
                <a16:creationId xmlns:a16="http://schemas.microsoft.com/office/drawing/2014/main" xmlns="" id="{35361578-7608-2226-A9B4-CD37BA4AE2D1}"/>
              </a:ext>
            </a:extLst>
          </p:cNvPr>
          <p:cNvSpPr txBox="1">
            <a:spLocks/>
          </p:cNvSpPr>
          <p:nvPr/>
        </p:nvSpPr>
        <p:spPr>
          <a:xfrm>
            <a:off x="407368" y="1556792"/>
            <a:ext cx="11449272"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8163" indent="-538163" algn="just" hangingPunct="0">
              <a:lnSpc>
                <a:spcPts val="3900"/>
              </a:lnSpc>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一、機關自評</a:t>
            </a:r>
          </a:p>
          <a:p>
            <a:pPr marL="984250" lvl="1" indent="-447675" algn="just" hangingPunct="0">
              <a:lnSpc>
                <a:spcPts val="3900"/>
              </a:lnSpc>
              <a:spcBef>
                <a:spcPts val="1000"/>
              </a:spcBef>
              <a:buFont typeface="Wingdings" panose="05000000000000000000" pitchFamily="2" charset="2"/>
              <a:buChar char="Ø"/>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（一）受稽機關填寫「資通安全實地稽核項目檢核表」（附件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1</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）、「受稽機關現況調查表」（附件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2</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）、「技術檢測基本資料調查表」（附件</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3</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）、「核心資通系統評選表」（附件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4</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）、「核心資通系統安全防護評量表</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（附件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5</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）及「組態設定現況調查表」（附件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6</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），併附機關之「資通安全</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維護計畫」回復資安署。</a:t>
            </a:r>
          </a:p>
        </p:txBody>
      </p:sp>
      <p:sp>
        <p:nvSpPr>
          <p:cNvPr id="4" name="矩形 3">
            <a:extLst>
              <a:ext uri="{FF2B5EF4-FFF2-40B4-BE49-F238E27FC236}">
                <a16:creationId xmlns:a16="http://schemas.microsoft.com/office/drawing/2014/main" xmlns="" id="{C49E1411-FFEC-8A23-2EA5-ECA84D957D82}"/>
              </a:ext>
            </a:extLst>
          </p:cNvPr>
          <p:cNvSpPr/>
          <p:nvPr/>
        </p:nvSpPr>
        <p:spPr>
          <a:xfrm>
            <a:off x="551384" y="5733256"/>
            <a:ext cx="11089232" cy="64807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xmlns="" id="{C3972090-7635-09C2-17E8-5B3A9A632204}"/>
              </a:ext>
            </a:extLst>
          </p:cNvPr>
          <p:cNvSpPr/>
          <p:nvPr/>
        </p:nvSpPr>
        <p:spPr>
          <a:xfrm>
            <a:off x="641648" y="5801208"/>
            <a:ext cx="10369152" cy="612540"/>
          </a:xfrm>
          <a:prstGeom prst="rect">
            <a:avLst/>
          </a:prstGeom>
        </p:spPr>
        <p:txBody>
          <a:bodyPr wrap="square" anchor="ctr">
            <a:spAutoFit/>
          </a:bodyPr>
          <a:lstStyle/>
          <a:p>
            <a:pPr algn="just">
              <a:lnSpc>
                <a:spcPts val="1500"/>
              </a:lnSpc>
              <a:spcBef>
                <a:spcPts val="1000"/>
              </a:spcBef>
            </a:pPr>
            <a:r>
              <a:rPr lang="zh-TW" altLang="en-US" dirty="0">
                <a:solidFill>
                  <a:schemeClr val="bg1"/>
                </a:solidFill>
                <a:latin typeface="獅尾圓體-Medium" panose="020B0500000000000000" pitchFamily="34" charset="-120"/>
                <a:ea typeface="獅尾圓體-Medium" panose="020B0500000000000000" pitchFamily="34" charset="-120"/>
              </a:rPr>
              <a:t>資料來源：</a:t>
            </a:r>
            <a:r>
              <a:rPr lang="en-US" altLang="zh-TW" dirty="0">
                <a:solidFill>
                  <a:schemeClr val="bg1"/>
                </a:solidFill>
                <a:latin typeface="獅尾圓體-Medium" panose="020B0500000000000000" pitchFamily="34" charset="-120"/>
                <a:ea typeface="獅尾圓體-Medium" panose="020B0500000000000000" pitchFamily="34" charset="-120"/>
              </a:rPr>
              <a:t>113 </a:t>
            </a:r>
            <a:r>
              <a:rPr lang="zh-TW" altLang="en-US" dirty="0">
                <a:solidFill>
                  <a:schemeClr val="bg1"/>
                </a:solidFill>
                <a:latin typeface="獅尾圓體-Medium" panose="020B0500000000000000" pitchFamily="34" charset="-120"/>
                <a:ea typeface="獅尾圓體-Medium" panose="020B0500000000000000" pitchFamily="34" charset="-120"/>
              </a:rPr>
              <a:t>年資通安全稽核計畫</a:t>
            </a:r>
            <a:endParaRPr lang="en-US" altLang="zh-TW" dirty="0">
              <a:solidFill>
                <a:schemeClr val="bg1"/>
              </a:solidFill>
              <a:latin typeface="獅尾圓體-Medium" panose="020B0500000000000000" pitchFamily="34" charset="-120"/>
              <a:ea typeface="獅尾圓體-Medium" panose="020B0500000000000000" pitchFamily="34" charset="-120"/>
            </a:endParaRPr>
          </a:p>
          <a:p>
            <a:pPr indent="1152000" algn="just">
              <a:lnSpc>
                <a:spcPts val="1500"/>
              </a:lnSpc>
              <a:spcBef>
                <a:spcPts val="1000"/>
              </a:spcBef>
            </a:pPr>
            <a:r>
              <a:rPr lang="en-US" altLang="zh-TW" dirty="0">
                <a:solidFill>
                  <a:schemeClr val="bg1"/>
                </a:solidFill>
                <a:latin typeface="獅尾圓體-Medium" panose="020B0500000000000000" pitchFamily="34" charset="-120"/>
                <a:ea typeface="獅尾圓體-Medium" panose="020B0500000000000000" pitchFamily="34" charset="-120"/>
              </a:rPr>
              <a:t>https://moda.gov.tw/ACS/operations/drill-and-audit/652</a:t>
            </a:r>
          </a:p>
        </p:txBody>
      </p:sp>
    </p:spTree>
    <p:extLst>
      <p:ext uri="{BB962C8B-B14F-4D97-AF65-F5344CB8AC3E}">
        <p14:creationId xmlns:p14="http://schemas.microsoft.com/office/powerpoint/2010/main" xmlns="" val="42589318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4D3D0789-14C8-57EB-9E8B-CAD2C5C115FE}"/>
              </a:ext>
            </a:extLst>
          </p:cNvPr>
          <p:cNvSpPr txBox="1">
            <a:spLocks/>
          </p:cNvSpPr>
          <p:nvPr/>
        </p:nvSpPr>
        <p:spPr>
          <a:xfrm>
            <a:off x="623392" y="47667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資通安全稽核計畫作業說明</a:t>
            </a:r>
          </a:p>
        </p:txBody>
      </p:sp>
      <p:sp>
        <p:nvSpPr>
          <p:cNvPr id="6" name="內容版面配置區 2">
            <a:extLst>
              <a:ext uri="{FF2B5EF4-FFF2-40B4-BE49-F238E27FC236}">
                <a16:creationId xmlns:a16="http://schemas.microsoft.com/office/drawing/2014/main" xmlns="" id="{35361578-7608-2226-A9B4-CD37BA4AE2D1}"/>
              </a:ext>
            </a:extLst>
          </p:cNvPr>
          <p:cNvSpPr txBox="1">
            <a:spLocks/>
          </p:cNvSpPr>
          <p:nvPr/>
        </p:nvSpPr>
        <p:spPr>
          <a:xfrm>
            <a:off x="407368" y="1484784"/>
            <a:ext cx="11449272"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8163" indent="-538163" algn="just" hangingPunct="0">
              <a:lnSpc>
                <a:spcPts val="3900"/>
              </a:lnSpc>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一、機關自評</a:t>
            </a:r>
          </a:p>
          <a:p>
            <a:pPr marL="984250" lvl="1" indent="-446088" algn="just" hangingPunct="0">
              <a:lnSpc>
                <a:spcPts val="3500"/>
              </a:lnSpc>
              <a:spcBef>
                <a:spcPts val="1000"/>
              </a:spcBef>
              <a:buFont typeface="Wingdings" panose="05000000000000000000" pitchFamily="2" charset="2"/>
              <a:buChar char="Ø"/>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（二）如受稽機關有維運工控系統或運營科技（</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），應於事前辦理相關整備工作，盤點工控系統或運營科技（</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）並查填「工業控制系統或運營科技（</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）盤點表」（附件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7</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），並由盤點結果評選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3 </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個重要性較高之工控系統或運營科技（</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），查填「工業控制系統或運營科技（</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）評選表」（附件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8</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）及「工業控制系統或運營科技（</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）資安稽核項目檢核表」（附件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9</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），於數位部通知函文所載期限內以密件函復數位部資安署，俾提交稽核委員進行文件檢視與提供建議。</a:t>
            </a:r>
          </a:p>
          <a:p>
            <a:pPr marL="984250" lvl="1" indent="-446088" algn="just" hangingPunct="0">
              <a:lnSpc>
                <a:spcPts val="3500"/>
              </a:lnSpc>
              <a:spcBef>
                <a:spcPts val="1000"/>
              </a:spcBef>
              <a:buFont typeface="Wingdings" panose="05000000000000000000" pitchFamily="2" charset="2"/>
              <a:buChar char="Ø"/>
            </a:pP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三</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 </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建議受稽機關先行辦理</a:t>
            </a:r>
            <a:r>
              <a:rPr lang="zh-TW" altLang="en-US" b="1" dirty="0">
                <a:solidFill>
                  <a:srgbClr val="FF0000"/>
                </a:solidFill>
                <a:latin typeface="獅尾圓體-Medium" panose="020B0500000000000000" pitchFamily="34" charset="-120"/>
                <a:ea typeface="獅尾圓體-Medium" panose="020B0500000000000000" pitchFamily="34" charset="-120"/>
              </a:rPr>
              <a:t>資安健診作業</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，俾利預先了解資安現況，並進行改善作為（資安健診服務已納入共同供應契約）。</a:t>
            </a:r>
          </a:p>
        </p:txBody>
      </p:sp>
    </p:spTree>
    <p:extLst>
      <p:ext uri="{BB962C8B-B14F-4D97-AF65-F5344CB8AC3E}">
        <p14:creationId xmlns:p14="http://schemas.microsoft.com/office/powerpoint/2010/main" xmlns="" val="23989383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A2FD3923-966B-387B-2F79-75BE5DF67085}"/>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資通安全稽核計畫作業說明</a:t>
            </a:r>
          </a:p>
        </p:txBody>
      </p:sp>
      <p:sp>
        <p:nvSpPr>
          <p:cNvPr id="6" name="內容版面配置區 2">
            <a:extLst>
              <a:ext uri="{FF2B5EF4-FFF2-40B4-BE49-F238E27FC236}">
                <a16:creationId xmlns:a16="http://schemas.microsoft.com/office/drawing/2014/main" xmlns="" id="{E04EBB08-9781-6312-0AFE-E97534E55126}"/>
              </a:ext>
            </a:extLst>
          </p:cNvPr>
          <p:cNvSpPr txBox="1">
            <a:spLocks/>
          </p:cNvSpPr>
          <p:nvPr/>
        </p:nvSpPr>
        <p:spPr>
          <a:xfrm>
            <a:off x="370148" y="1373188"/>
            <a:ext cx="11161240"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5475" indent="-625475" algn="just">
              <a:lnSpc>
                <a:spcPct val="150000"/>
              </a:lnSpc>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a:rPr>
              <a:t>二、技術檢測（*）</a:t>
            </a:r>
            <a:endParaRPr lang="en-US" altLang="zh-TW" dirty="0">
              <a:solidFill>
                <a:schemeClr val="tx1">
                  <a:lumMod val="65000"/>
                  <a:lumOff val="35000"/>
                </a:schemeClr>
              </a:solidFill>
              <a:latin typeface="獅尾圓體-Medium" panose="020B0500000000000000" pitchFamily="34" charset="-120"/>
              <a:ea typeface="獅尾圓體-Medium" panose="020B0500000000000000"/>
            </a:endParaRPr>
          </a:p>
          <a:p>
            <a:pPr marL="993775" lvl="1" indent="-457200" algn="just" hangingPunct="0">
              <a:lnSpc>
                <a:spcPts val="3900"/>
              </a:lnSpc>
              <a:spcBef>
                <a:spcPts val="1000"/>
              </a:spcBef>
              <a:buFont typeface="Wingdings" panose="05000000000000000000" pitchFamily="2" charset="2"/>
              <a:buChar char="Ø"/>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本（</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113</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）年擇選部分機關於辦理實地稽核前先進行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3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天之技術檢測，檢視受稽機關之安全防護情形，並於技術檢測最後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1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天由檢測團隊說明技術檢測結果，除據以進行技術檢測評分外，並提供實地稽核參考，如經選擇須受技術檢測之受稽機關非屬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A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級公務機關，則技術檢測不計分。</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993775" lvl="1" indent="-457200" algn="just" hangingPunct="0">
              <a:lnSpc>
                <a:spcPts val="3900"/>
              </a:lnSpc>
              <a:spcBef>
                <a:spcPts val="1000"/>
              </a:spcBef>
              <a:buFont typeface="Wingdings" panose="05000000000000000000" pitchFamily="2" charset="2"/>
              <a:buChar char="Ø"/>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技術檢測重點：請參閱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113 </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年資通安全稽核計畫：計畫附件</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10_113</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年資通安全技術檢測評分表。</a:t>
            </a:r>
          </a:p>
        </p:txBody>
      </p:sp>
      <p:sp>
        <p:nvSpPr>
          <p:cNvPr id="4" name="矩形 3">
            <a:extLst>
              <a:ext uri="{FF2B5EF4-FFF2-40B4-BE49-F238E27FC236}">
                <a16:creationId xmlns:a16="http://schemas.microsoft.com/office/drawing/2014/main" xmlns="" id="{C49E1411-FFEC-8A23-2EA5-ECA84D957D82}"/>
              </a:ext>
            </a:extLst>
          </p:cNvPr>
          <p:cNvSpPr/>
          <p:nvPr/>
        </p:nvSpPr>
        <p:spPr>
          <a:xfrm>
            <a:off x="681528" y="5955129"/>
            <a:ext cx="11089232" cy="64807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xmlns="" id="{C3972090-7635-09C2-17E8-5B3A9A632204}"/>
              </a:ext>
            </a:extLst>
          </p:cNvPr>
          <p:cNvSpPr/>
          <p:nvPr/>
        </p:nvSpPr>
        <p:spPr>
          <a:xfrm>
            <a:off x="766192" y="5996071"/>
            <a:ext cx="10369152" cy="612540"/>
          </a:xfrm>
          <a:prstGeom prst="rect">
            <a:avLst/>
          </a:prstGeom>
        </p:spPr>
        <p:txBody>
          <a:bodyPr wrap="square" anchor="ctr">
            <a:spAutoFit/>
          </a:bodyPr>
          <a:lstStyle/>
          <a:p>
            <a:pPr algn="just">
              <a:lnSpc>
                <a:spcPts val="1500"/>
              </a:lnSpc>
              <a:spcBef>
                <a:spcPts val="1000"/>
              </a:spcBef>
            </a:pPr>
            <a:r>
              <a:rPr lang="zh-TW" altLang="en-US" dirty="0">
                <a:solidFill>
                  <a:schemeClr val="bg1"/>
                </a:solidFill>
                <a:latin typeface="獅尾圓體-Medium" panose="020B0500000000000000" pitchFamily="34" charset="-120"/>
                <a:ea typeface="獅尾圓體-Medium" panose="020B0500000000000000" pitchFamily="34" charset="-120"/>
              </a:rPr>
              <a:t>資料來源：</a:t>
            </a:r>
            <a:r>
              <a:rPr lang="en-US" altLang="zh-TW" dirty="0">
                <a:solidFill>
                  <a:schemeClr val="bg1"/>
                </a:solidFill>
                <a:latin typeface="獅尾圓體-Medium" panose="020B0500000000000000" pitchFamily="34" charset="-120"/>
                <a:ea typeface="獅尾圓體-Medium" panose="020B0500000000000000" pitchFamily="34" charset="-120"/>
              </a:rPr>
              <a:t>113</a:t>
            </a:r>
            <a:r>
              <a:rPr lang="zh-TW" altLang="en-US" dirty="0">
                <a:solidFill>
                  <a:schemeClr val="bg1"/>
                </a:solidFill>
                <a:latin typeface="獅尾圓體-Medium" panose="020B0500000000000000" pitchFamily="34" charset="-120"/>
                <a:ea typeface="獅尾圓體-Medium" panose="020B0500000000000000" pitchFamily="34" charset="-120"/>
              </a:rPr>
              <a:t> 年資通安全稽核計畫</a:t>
            </a:r>
            <a:endParaRPr lang="en-US" altLang="zh-TW" dirty="0">
              <a:solidFill>
                <a:schemeClr val="bg1"/>
              </a:solidFill>
              <a:latin typeface="獅尾圓體-Medium" panose="020B0500000000000000" pitchFamily="34" charset="-120"/>
              <a:ea typeface="獅尾圓體-Medium" panose="020B0500000000000000" pitchFamily="34" charset="-120"/>
            </a:endParaRPr>
          </a:p>
          <a:p>
            <a:pPr indent="1152000" algn="just">
              <a:lnSpc>
                <a:spcPts val="1500"/>
              </a:lnSpc>
              <a:spcBef>
                <a:spcPts val="1000"/>
              </a:spcBef>
            </a:pPr>
            <a:r>
              <a:rPr lang="en-US" altLang="zh-TW" dirty="0">
                <a:solidFill>
                  <a:schemeClr val="bg1"/>
                </a:solidFill>
                <a:latin typeface="獅尾圓體-Medium" panose="020B0500000000000000" pitchFamily="34" charset="-120"/>
                <a:ea typeface="獅尾圓體-Medium" panose="020B0500000000000000" pitchFamily="34" charset="-120"/>
              </a:rPr>
              <a:t>https://moda.gov.tw/ACS/operations/drill-and-audit/652</a:t>
            </a:r>
          </a:p>
        </p:txBody>
      </p:sp>
    </p:spTree>
    <p:extLst>
      <p:ext uri="{BB962C8B-B14F-4D97-AF65-F5344CB8AC3E}">
        <p14:creationId xmlns:p14="http://schemas.microsoft.com/office/powerpoint/2010/main" xmlns="" val="3273464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A2FD3923-966B-387B-2F79-75BE5DF67085}"/>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資通安全稽核計畫作業說明</a:t>
            </a:r>
          </a:p>
        </p:txBody>
      </p:sp>
      <p:sp>
        <p:nvSpPr>
          <p:cNvPr id="6" name="內容版面配置區 2">
            <a:extLst>
              <a:ext uri="{FF2B5EF4-FFF2-40B4-BE49-F238E27FC236}">
                <a16:creationId xmlns:a16="http://schemas.microsoft.com/office/drawing/2014/main" xmlns="" id="{E04EBB08-9781-6312-0AFE-E97534E55126}"/>
              </a:ext>
            </a:extLst>
          </p:cNvPr>
          <p:cNvSpPr txBox="1">
            <a:spLocks/>
          </p:cNvSpPr>
          <p:nvPr/>
        </p:nvSpPr>
        <p:spPr>
          <a:xfrm>
            <a:off x="479376" y="1484784"/>
            <a:ext cx="11161240"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8163" indent="-538163" algn="just">
              <a:lnSpc>
                <a:spcPts val="3900"/>
              </a:lnSpc>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三、實地稽核</a:t>
            </a:r>
          </a:p>
          <a:p>
            <a:pPr marL="993775" lvl="1" indent="-457200" algn="just" hangingPunct="0">
              <a:lnSpc>
                <a:spcPts val="3900"/>
              </a:lnSpc>
              <a:spcBef>
                <a:spcPts val="1000"/>
              </a:spcBef>
              <a:buFont typeface="Wingdings" panose="05000000000000000000" pitchFamily="2" charset="2"/>
              <a:buChar char="Ø"/>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由領隊帶領稽核團隊至受稽機關進行實地稽核，如受稽機關為特定非公務機關，為協助中央目的事業主管掌握所管機關資安管理情形，請受稽機關邀請中央目的事業主管機關派員出席，並協調中央目的事業主管機關出席人員接待及餐飲等事宜。</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993775" lvl="1" indent="-457200" algn="just" hangingPunct="0">
              <a:lnSpc>
                <a:spcPts val="3900"/>
              </a:lnSpc>
              <a:spcBef>
                <a:spcPts val="1000"/>
              </a:spcBef>
              <a:buFont typeface="Wingdings" panose="05000000000000000000" pitchFamily="2" charset="2"/>
              <a:buChar char="Ø"/>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實地稽核項目依據資通安全管理法及各子法法遵事項，整併為</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三大構面、九大稽核項目</a:t>
            </a:r>
          </a:p>
        </p:txBody>
      </p:sp>
    </p:spTree>
    <p:extLst>
      <p:ext uri="{BB962C8B-B14F-4D97-AF65-F5344CB8AC3E}">
        <p14:creationId xmlns:p14="http://schemas.microsoft.com/office/powerpoint/2010/main" xmlns="" val="30453176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xmlns="" val="2851513074"/>
              </p:ext>
            </p:extLst>
          </p:nvPr>
        </p:nvGraphicFramePr>
        <p:xfrm>
          <a:off x="479376" y="1764556"/>
          <a:ext cx="11521278" cy="4893771"/>
        </p:xfrm>
        <a:graphic>
          <a:graphicData uri="http://schemas.openxmlformats.org/drawingml/2006/table">
            <a:tbl>
              <a:tblPr firstRow="1" bandRow="1">
                <a:tableStyleId>{69012ECD-51FC-41F1-AA8D-1B2483CD663E}</a:tableStyleId>
              </a:tblPr>
              <a:tblGrid>
                <a:gridCol w="1933100">
                  <a:extLst>
                    <a:ext uri="{9D8B030D-6E8A-4147-A177-3AD203B41FA5}">
                      <a16:colId xmlns:a16="http://schemas.microsoft.com/office/drawing/2014/main" xmlns="" val="20000"/>
                    </a:ext>
                  </a:extLst>
                </a:gridCol>
                <a:gridCol w="5267700">
                  <a:extLst>
                    <a:ext uri="{9D8B030D-6E8A-4147-A177-3AD203B41FA5}">
                      <a16:colId xmlns:a16="http://schemas.microsoft.com/office/drawing/2014/main" xmlns="" val="20001"/>
                    </a:ext>
                  </a:extLst>
                </a:gridCol>
                <a:gridCol w="4320478">
                  <a:extLst>
                    <a:ext uri="{9D8B030D-6E8A-4147-A177-3AD203B41FA5}">
                      <a16:colId xmlns:a16="http://schemas.microsoft.com/office/drawing/2014/main" xmlns="" val="20002"/>
                    </a:ext>
                  </a:extLst>
                </a:gridCol>
              </a:tblGrid>
              <a:tr h="38273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bg1"/>
                          </a:solidFill>
                          <a:latin typeface="獅尾圓體-Medium" panose="020B0500000000000000" pitchFamily="34" charset="-120"/>
                          <a:ea typeface="獅尾圓體-Medium" panose="020B0500000000000000" pitchFamily="34" charset="-120"/>
                          <a:cs typeface="+mn-cs"/>
                        </a:rPr>
                        <a:t>時間</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bg1"/>
                          </a:solidFill>
                          <a:latin typeface="獅尾圓體-Medium" panose="020B0500000000000000" pitchFamily="34" charset="-120"/>
                          <a:ea typeface="獅尾圓體-Medium" panose="020B0500000000000000" pitchFamily="34" charset="-120"/>
                          <a:cs typeface="+mn-cs"/>
                        </a:rPr>
                        <a:t>工作項目</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bg1"/>
                          </a:solidFill>
                          <a:latin typeface="獅尾圓體-Medium" panose="020B0500000000000000" pitchFamily="34" charset="-120"/>
                          <a:ea typeface="獅尾圓體-Medium" panose="020B0500000000000000" pitchFamily="34" charset="-120"/>
                          <a:cs typeface="+mn-cs"/>
                        </a:rPr>
                        <a:t>參與人員</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xmlns="" val="10000"/>
                  </a:ext>
                </a:extLst>
              </a:tr>
              <a:tr h="12953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09</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00</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09</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30</a:t>
                      </a:r>
                      <a:endPar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啟始會議</a:t>
                      </a:r>
                      <a:endPar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 受稽機關代表致詞、介紹出席人員（</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5 </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分鐘）</a:t>
                      </a:r>
                      <a:endPar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 </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稽核團隊領隊致詞、介紹稽核團隊（</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5 </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分鐘）</a:t>
                      </a:r>
                      <a:endPar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 </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資安稽核作業說明（</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5 </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分鐘）</a:t>
                      </a:r>
                      <a:endPar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 </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受稽機關資安推動情形（</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15 </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分鐘）</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稽核團隊</a:t>
                      </a:r>
                      <a:endPar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受稽機關</a:t>
                      </a:r>
                      <a:endPar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上級／監督／中央目的事業主管機關</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3532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09</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30</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09</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45</a:t>
                      </a:r>
                      <a:endPar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稽核團隊稽核前意見交換</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稽核團隊</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5888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09</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45</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12</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30</a:t>
                      </a:r>
                      <a:endPar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實地稽核</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稽核團隊</a:t>
                      </a:r>
                      <a:endPar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受稽機關</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3532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12</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30</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13</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30</a:t>
                      </a:r>
                      <a:endPar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午餐及彙整稽核發現</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稽核團隊</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5888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13</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30</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15</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30</a:t>
                      </a:r>
                      <a:endPar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實地稽核</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稽核團隊</a:t>
                      </a:r>
                      <a:endPar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受稽機關</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3532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15</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30</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17</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00</a:t>
                      </a:r>
                      <a:endPar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稽核團隊意見彙整</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稽核團隊</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82434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17</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00</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17</a:t>
                      </a: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r>
                        <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30</a:t>
                      </a:r>
                      <a:endPar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結束會議</a:t>
                      </a:r>
                      <a:endPar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稽核結果報告</a:t>
                      </a:r>
                      <a:endPar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意見交流</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稽核團隊</a:t>
                      </a:r>
                      <a:endPar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受稽機關</a:t>
                      </a:r>
                      <a:endParaRPr lang="en-US" altLang="zh-TW"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上級／監督／中央目的事業主管機關</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bl>
          </a:graphicData>
        </a:graphic>
      </p:graphicFrame>
      <p:sp>
        <p:nvSpPr>
          <p:cNvPr id="3" name="標題 1">
            <a:extLst>
              <a:ext uri="{FF2B5EF4-FFF2-40B4-BE49-F238E27FC236}">
                <a16:creationId xmlns:a16="http://schemas.microsoft.com/office/drawing/2014/main" xmlns="" id="{EEF2C4EB-3565-9A22-D2FA-D508490D8213}"/>
              </a:ext>
            </a:extLst>
          </p:cNvPr>
          <p:cNvSpPr txBox="1">
            <a:spLocks/>
          </p:cNvSpPr>
          <p:nvPr/>
        </p:nvSpPr>
        <p:spPr>
          <a:xfrm>
            <a:off x="551384" y="33265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資通安全稽核計畫作業說明</a:t>
            </a:r>
          </a:p>
        </p:txBody>
      </p:sp>
      <p:sp>
        <p:nvSpPr>
          <p:cNvPr id="2" name="矩形 1"/>
          <p:cNvSpPr/>
          <p:nvPr/>
        </p:nvSpPr>
        <p:spPr>
          <a:xfrm>
            <a:off x="579438" y="1168783"/>
            <a:ext cx="2339102" cy="523220"/>
          </a:xfrm>
          <a:prstGeom prst="rect">
            <a:avLst/>
          </a:prstGeom>
        </p:spPr>
        <p:txBody>
          <a:bodyPr wrap="none">
            <a:spAutoFit/>
          </a:bodyPr>
          <a:lstStyle/>
          <a:p>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實地稽核時程</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xmlns="" id="{68085DCA-3AD2-F424-6475-BDB8C486814A}"/>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資通安全稽核計畫作業說明</a:t>
            </a:r>
          </a:p>
        </p:txBody>
      </p:sp>
      <p:sp>
        <p:nvSpPr>
          <p:cNvPr id="9" name="內容版面配置區 2">
            <a:extLst>
              <a:ext uri="{FF2B5EF4-FFF2-40B4-BE49-F238E27FC236}">
                <a16:creationId xmlns:a16="http://schemas.microsoft.com/office/drawing/2014/main" xmlns="" id="{FCAECEB2-BE15-7557-76CA-9D772175E2AA}"/>
              </a:ext>
            </a:extLst>
          </p:cNvPr>
          <p:cNvSpPr txBox="1">
            <a:spLocks/>
          </p:cNvSpPr>
          <p:nvPr/>
        </p:nvSpPr>
        <p:spPr>
          <a:xfrm>
            <a:off x="695400" y="1556792"/>
            <a:ext cx="11161240" cy="44644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8163" indent="-538163" algn="just">
              <a:lnSpc>
                <a:spcPts val="3900"/>
              </a:lnSpc>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實地稽核時程</a:t>
            </a:r>
          </a:p>
          <a:p>
            <a:pPr marL="995362" lvl="1" indent="-457200" algn="just" hangingPunct="0">
              <a:lnSpc>
                <a:spcPts val="3900"/>
              </a:lnSpc>
              <a:spcBef>
                <a:spcPts val="1000"/>
              </a:spcBef>
              <a:buFont typeface="Wingdings" panose="05000000000000000000" pitchFamily="2" charset="2"/>
              <a:buChar char="Ø"/>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實地稽核時間將依機關業務複雜度、機關公務場域數量、重要</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資通系統數量等因素，彈性調整稽核時程。稽核啟始</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結束會議之受稽機關代表建議由資安長出席，以帶領機關之資安管理及</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追蹤改善。</a:t>
            </a:r>
          </a:p>
          <a:p>
            <a:pPr marL="995362" lvl="1" indent="-457200" algn="just" hangingPunct="0">
              <a:lnSpc>
                <a:spcPts val="3900"/>
              </a:lnSpc>
              <a:spcBef>
                <a:spcPts val="1000"/>
              </a:spcBef>
              <a:buFont typeface="Wingdings" panose="05000000000000000000" pitchFamily="2" charset="2"/>
              <a:buChar char="Ø"/>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餐飲委請受稽機關代訂，由稽核團隊支付費用；中央目的事業主出席人員餐飲及交通等事宜亦請受稽機關與中央目的事業主管</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機關協調。</a:t>
            </a:r>
          </a:p>
        </p:txBody>
      </p:sp>
    </p:spTree>
    <p:extLst>
      <p:ext uri="{BB962C8B-B14F-4D97-AF65-F5344CB8AC3E}">
        <p14:creationId xmlns:p14="http://schemas.microsoft.com/office/powerpoint/2010/main" xmlns="" val="120776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9CB15D86-A5E3-8296-8B91-0B3954D00B98}"/>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資安稽核類型</a:t>
            </a:r>
          </a:p>
        </p:txBody>
      </p:sp>
      <p:graphicFrame>
        <p:nvGraphicFramePr>
          <p:cNvPr id="2" name="表格 1"/>
          <p:cNvGraphicFramePr>
            <a:graphicFrameLocks noGrp="1"/>
          </p:cNvGraphicFramePr>
          <p:nvPr>
            <p:extLst>
              <p:ext uri="{D42A27DB-BD31-4B8C-83A1-F6EECF244321}">
                <p14:modId xmlns:p14="http://schemas.microsoft.com/office/powerpoint/2010/main" xmlns="" val="3433024718"/>
              </p:ext>
            </p:extLst>
          </p:nvPr>
        </p:nvGraphicFramePr>
        <p:xfrm>
          <a:off x="335360" y="2420888"/>
          <a:ext cx="11449272" cy="3019792"/>
        </p:xfrm>
        <a:graphic>
          <a:graphicData uri="http://schemas.openxmlformats.org/drawingml/2006/table">
            <a:tbl>
              <a:tblPr firstRow="1" bandRow="1">
                <a:tableStyleId>{5C22544A-7EE6-4342-B048-85BDC9FD1C3A}</a:tableStyleId>
              </a:tblPr>
              <a:tblGrid>
                <a:gridCol w="4032448">
                  <a:extLst>
                    <a:ext uri="{9D8B030D-6E8A-4147-A177-3AD203B41FA5}">
                      <a16:colId xmlns:a16="http://schemas.microsoft.com/office/drawing/2014/main" xmlns="" val="1812303497"/>
                    </a:ext>
                  </a:extLst>
                </a:gridCol>
                <a:gridCol w="3960440">
                  <a:extLst>
                    <a:ext uri="{9D8B030D-6E8A-4147-A177-3AD203B41FA5}">
                      <a16:colId xmlns:a16="http://schemas.microsoft.com/office/drawing/2014/main" xmlns="" val="2414029351"/>
                    </a:ext>
                  </a:extLst>
                </a:gridCol>
                <a:gridCol w="3456384">
                  <a:extLst>
                    <a:ext uri="{9D8B030D-6E8A-4147-A177-3AD203B41FA5}">
                      <a16:colId xmlns:a16="http://schemas.microsoft.com/office/drawing/2014/main" xmlns="" val="2858038133"/>
                    </a:ext>
                  </a:extLst>
                </a:gridCol>
              </a:tblGrid>
              <a:tr h="1008112">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zh-TW" altLang="en-US" sz="2800" dirty="0">
                          <a:solidFill>
                            <a:schemeClr val="bg1"/>
                          </a:solidFill>
                          <a:latin typeface="獅尾圓體-Medium" panose="020B0500000000000000" pitchFamily="34" charset="-120"/>
                          <a:ea typeface="獅尾圓體-Medium" panose="020B0500000000000000" pitchFamily="34" charset="-120"/>
                        </a:rPr>
                        <a:t>內部稽核</a:t>
                      </a:r>
                      <a:endParaRPr lang="en-US" altLang="zh-TW" sz="2800" dirty="0">
                        <a:solidFill>
                          <a:schemeClr val="bg1"/>
                        </a:solidFill>
                        <a:latin typeface="獅尾圓體-Medium" panose="020B0500000000000000" pitchFamily="34" charset="-120"/>
                        <a:ea typeface="獅尾圓體-Medium" panose="020B0500000000000000" pitchFamily="34" charset="-120"/>
                      </a:endParaRPr>
                    </a:p>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TW" sz="2800" dirty="0">
                          <a:solidFill>
                            <a:schemeClr val="bg1"/>
                          </a:solidFill>
                          <a:latin typeface="獅尾圓體-Medium" panose="020B0500000000000000" pitchFamily="34" charset="-120"/>
                          <a:ea typeface="獅尾圓體-Medium" panose="020B0500000000000000" pitchFamily="34" charset="-120"/>
                        </a:rPr>
                        <a:t>Internal audit</a:t>
                      </a:r>
                    </a:p>
                  </a:txBody>
                  <a:tcPr anchor="ctr"/>
                </a:tc>
                <a:tc gridSpan="2">
                  <a:txBody>
                    <a:bodyPr/>
                    <a:lstStyle/>
                    <a:p>
                      <a:pPr algn="ctr"/>
                      <a:r>
                        <a:rPr lang="zh-TW" altLang="pt-BR" sz="2800" b="1" kern="1200" dirty="0">
                          <a:solidFill>
                            <a:schemeClr val="bg1"/>
                          </a:solidFill>
                          <a:latin typeface="獅尾圓體-Medium" panose="020B0500000000000000" pitchFamily="34" charset="-120"/>
                          <a:ea typeface="獅尾圓體-Medium" panose="020B0500000000000000" pitchFamily="34" charset="-120"/>
                          <a:cs typeface="+mn-cs"/>
                        </a:rPr>
                        <a:t>外部稽核</a:t>
                      </a:r>
                      <a:endParaRPr lang="en-US" altLang="zh-TW" sz="2800" b="1" kern="1200" dirty="0">
                        <a:solidFill>
                          <a:schemeClr val="bg1"/>
                        </a:solidFill>
                        <a:latin typeface="獅尾圓體-Medium" panose="020B0500000000000000" pitchFamily="34" charset="-120"/>
                        <a:ea typeface="獅尾圓體-Medium" panose="020B0500000000000000" pitchFamily="34" charset="-120"/>
                        <a:cs typeface="+mn-cs"/>
                      </a:endParaRPr>
                    </a:p>
                    <a:p>
                      <a:pPr algn="ctr"/>
                      <a:r>
                        <a:rPr lang="pt-BR" altLang="zh-TW" sz="2800" b="1" kern="1200" dirty="0">
                          <a:solidFill>
                            <a:schemeClr val="bg1"/>
                          </a:solidFill>
                          <a:latin typeface="獅尾圓體-Medium" panose="020B0500000000000000" pitchFamily="34" charset="-120"/>
                          <a:ea typeface="獅尾圓體-Medium" panose="020B0500000000000000" pitchFamily="34" charset="-120"/>
                          <a:cs typeface="+mn-cs"/>
                        </a:rPr>
                        <a:t>External audit</a:t>
                      </a:r>
                      <a:endParaRPr lang="zh-TW" altLang="en-US" sz="2800" b="1" kern="1200" dirty="0">
                        <a:solidFill>
                          <a:schemeClr val="bg1"/>
                        </a:solidFill>
                        <a:latin typeface="獅尾圓體-Medium" panose="020B0500000000000000" pitchFamily="34" charset="-120"/>
                        <a:ea typeface="獅尾圓體-Medium" panose="020B0500000000000000" pitchFamily="34" charset="-120"/>
                        <a:cs typeface="+mn-cs"/>
                      </a:endParaRPr>
                    </a:p>
                  </a:txBody>
                  <a:tcPr anchor="ctr"/>
                </a:tc>
                <a:tc hMerge="1">
                  <a:txBody>
                    <a:bodyPr/>
                    <a:lstStyle/>
                    <a:p>
                      <a:endParaRPr lang="zh-TW" altLang="en-US" dirty="0"/>
                    </a:p>
                  </a:txBody>
                  <a:tcPr/>
                </a:tc>
                <a:extLst>
                  <a:ext uri="{0D108BD9-81ED-4DB2-BD59-A6C34878D82A}">
                    <a16:rowId xmlns:a16="http://schemas.microsoft.com/office/drawing/2014/main" xmlns="" val="586956918"/>
                  </a:ext>
                </a:extLst>
              </a:tr>
              <a:tr h="370840">
                <a:tc>
                  <a:txBody>
                    <a:bodyPr/>
                    <a:lstStyle/>
                    <a:p>
                      <a:pPr algn="ctr"/>
                      <a:r>
                        <a:rPr lang="zh-TW" altLang="en-US" sz="2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第一方稽核</a:t>
                      </a:r>
                      <a:endParaRPr lang="en-US" altLang="zh-TW" sz="2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p>
                      <a:pPr algn="ct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sym typeface="Wingdings" panose="05000000000000000000" pitchFamily="2" charset="2"/>
                        </a:rPr>
                        <a:t>（</a:t>
                      </a:r>
                      <a:r>
                        <a:rPr lang="en-US" altLang="zh-TW" sz="2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First Party</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sym typeface="Wingdings" panose="05000000000000000000" pitchFamily="2" charset="2"/>
                        </a:rPr>
                        <a:t>）</a:t>
                      </a:r>
                      <a:endParaRPr lang="zh-TW" altLang="en-US" sz="2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a:tc>
                <a:tc>
                  <a:txBody>
                    <a:bodyPr/>
                    <a:lstStyle/>
                    <a:p>
                      <a:pPr algn="ctr"/>
                      <a:r>
                        <a:rPr lang="zh-TW" altLang="en-US" sz="2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第二方稽核</a:t>
                      </a:r>
                      <a:endParaRPr lang="en-US" altLang="zh-TW" sz="2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p>
                      <a:pPr algn="ct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sym typeface="Wingdings" panose="05000000000000000000" pitchFamily="2" charset="2"/>
                        </a:rPr>
                        <a:t>（</a:t>
                      </a:r>
                      <a:r>
                        <a:rPr lang="en-US" altLang="zh-TW" sz="2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Second party</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sym typeface="Wingdings" panose="05000000000000000000" pitchFamily="2" charset="2"/>
                        </a:rPr>
                        <a:t>）</a:t>
                      </a:r>
                      <a:endParaRPr lang="zh-TW" altLang="en-US" sz="2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a:tc>
                <a:tc>
                  <a:txBody>
                    <a:bodyPr/>
                    <a:lstStyle/>
                    <a:p>
                      <a:pPr algn="ctr"/>
                      <a:r>
                        <a:rPr lang="zh-TW" altLang="en-US" sz="2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第三方稽核</a:t>
                      </a:r>
                      <a:endParaRPr lang="en-US" altLang="zh-TW" sz="2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p>
                      <a:pPr algn="ct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sym typeface="Wingdings" panose="05000000000000000000" pitchFamily="2" charset="2"/>
                        </a:rPr>
                        <a:t>（</a:t>
                      </a:r>
                      <a:r>
                        <a:rPr lang="en-US" altLang="zh-TW" sz="2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Third party</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sym typeface="Wingdings" panose="05000000000000000000" pitchFamily="2" charset="2"/>
                        </a:rPr>
                        <a:t>）</a:t>
                      </a:r>
                      <a:endParaRPr lang="zh-TW" altLang="en-US" sz="2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a:tc>
                <a:extLst>
                  <a:ext uri="{0D108BD9-81ED-4DB2-BD59-A6C34878D82A}">
                    <a16:rowId xmlns:a16="http://schemas.microsoft.com/office/drawing/2014/main" xmlns="" val="1043521403"/>
                  </a:ext>
                </a:extLst>
              </a:tr>
              <a:tr h="370840">
                <a:tc>
                  <a:txBody>
                    <a:bodyPr/>
                    <a:lstStyle/>
                    <a:p>
                      <a:r>
                        <a:rPr lang="zh-TW" altLang="en-US" sz="2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組織內部所發起的稽核活動</a:t>
                      </a:r>
                    </a:p>
                  </a:txBody>
                  <a:tcPr anchor="ctr"/>
                </a:tc>
                <a:tc>
                  <a:txBody>
                    <a:bodyPr/>
                    <a:lstStyle/>
                    <a:p>
                      <a:r>
                        <a:rPr lang="zh-TW" altLang="en-US" sz="2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組織對其供應商或外包商所進行之稽核</a:t>
                      </a:r>
                      <a:endParaRPr lang="en-US" altLang="zh-TW" sz="2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p>
                      <a:r>
                        <a:rPr lang="zh-TW" altLang="en-US" sz="2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上級機關對所屬機關的稽核</a:t>
                      </a:r>
                    </a:p>
                  </a:txBody>
                  <a:tcPr anchor="ctr"/>
                </a:tc>
                <a:tc>
                  <a:txBody>
                    <a:bodyPr/>
                    <a:lstStyle/>
                    <a:p>
                      <a:r>
                        <a:rPr lang="zh-TW" altLang="en-US" sz="2400" kern="120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已通過認證的獨立機構</a:t>
                      </a:r>
                    </a:p>
                  </a:txBody>
                  <a:tcPr anchor="ctr"/>
                </a:tc>
                <a:extLst>
                  <a:ext uri="{0D108BD9-81ED-4DB2-BD59-A6C34878D82A}">
                    <a16:rowId xmlns:a16="http://schemas.microsoft.com/office/drawing/2014/main" xmlns="" val="2135791633"/>
                  </a:ext>
                </a:extLst>
              </a:tr>
            </a:tbl>
          </a:graphicData>
        </a:graphic>
      </p:graphicFrame>
      <p:sp>
        <p:nvSpPr>
          <p:cNvPr id="3" name="矩形 2"/>
          <p:cNvSpPr/>
          <p:nvPr/>
        </p:nvSpPr>
        <p:spPr>
          <a:xfrm>
            <a:off x="407368" y="1633620"/>
            <a:ext cx="7725192" cy="523220"/>
          </a:xfrm>
          <a:prstGeom prst="rect">
            <a:avLst/>
          </a:prstGeom>
        </p:spPr>
        <p:txBody>
          <a:bodyPr wrap="none">
            <a:spAutoFit/>
          </a:bodyPr>
          <a:lstStyle/>
          <a:p>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資安稽核可為底下類型：</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sym typeface="Wingdings" panose="05000000000000000000" pitchFamily="2" charset="2"/>
              </a:rPr>
              <a:t>（依照稽核機關分類）</a:t>
            </a:r>
            <a:endParaRPr lang="zh-TW" altLang="en-US" sz="2800" dirty="0"/>
          </a:p>
        </p:txBody>
      </p:sp>
    </p:spTree>
    <p:extLst>
      <p:ext uri="{BB962C8B-B14F-4D97-AF65-F5344CB8AC3E}">
        <p14:creationId xmlns:p14="http://schemas.microsoft.com/office/powerpoint/2010/main" xmlns="" val="1900739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3">
            <a:extLst>
              <a:ext uri="{FF2B5EF4-FFF2-40B4-BE49-F238E27FC236}">
                <a16:creationId xmlns:a16="http://schemas.microsoft.com/office/drawing/2014/main" xmlns="" id="{00F60EB7-12F2-1EE3-F4D4-FCB9C0DE1EF1}"/>
              </a:ext>
            </a:extLst>
          </p:cNvPr>
          <p:cNvSpPr txBox="1">
            <a:spLocks/>
          </p:cNvSpPr>
          <p:nvPr/>
        </p:nvSpPr>
        <p:spPr>
          <a:xfrm>
            <a:off x="1703512" y="3284984"/>
            <a:ext cx="10081120" cy="16561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6200"/>
              </a:lnSpc>
            </a:pPr>
            <a:r>
              <a:rPr lang="en-US" altLang="zh-TW" sz="5400" dirty="0">
                <a:solidFill>
                  <a:schemeClr val="tx2"/>
                </a:solidFill>
                <a:latin typeface="獅尾圓體-Black" panose="020B0500000000000000" pitchFamily="34" charset="-120"/>
                <a:ea typeface="獅尾圓體-Black" panose="020B0500000000000000" pitchFamily="34" charset="-120"/>
              </a:rPr>
              <a:t>3-10</a:t>
            </a:r>
            <a:r>
              <a:rPr lang="zh-TW" altLang="en-US" sz="5400" dirty="0">
                <a:solidFill>
                  <a:schemeClr val="tx2"/>
                </a:solidFill>
                <a:latin typeface="獅尾圓體-Black" panose="020B0500000000000000" pitchFamily="34" charset="-120"/>
                <a:ea typeface="獅尾圓體-Black" panose="020B0500000000000000" pitchFamily="34" charset="-120"/>
              </a:rPr>
              <a:t>、獎勵</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EEA7D304-3B4B-6A68-A819-4D297B785650}"/>
              </a:ext>
            </a:extLst>
          </p:cNvPr>
          <p:cNvSpPr txBox="1">
            <a:spLocks/>
          </p:cNvSpPr>
          <p:nvPr/>
        </p:nvSpPr>
        <p:spPr>
          <a:xfrm>
            <a:off x="692968" y="62068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4800" dirty="0">
                <a:solidFill>
                  <a:schemeClr val="tx2"/>
                </a:solidFill>
                <a:latin typeface="獅尾圓體-Black" panose="020B0500000000000000" pitchFamily="34" charset="-120"/>
                <a:ea typeface="獅尾圓體-Black" panose="020B0500000000000000" pitchFamily="34" charset="-120"/>
              </a:rPr>
              <a:t>獎勵</a:t>
            </a:r>
          </a:p>
        </p:txBody>
      </p:sp>
      <p:sp>
        <p:nvSpPr>
          <p:cNvPr id="6" name="內容版面配置區 2">
            <a:extLst>
              <a:ext uri="{FF2B5EF4-FFF2-40B4-BE49-F238E27FC236}">
                <a16:creationId xmlns:a16="http://schemas.microsoft.com/office/drawing/2014/main" xmlns="" id="{E0543DA0-D840-6192-B3F9-4415D191F052}"/>
              </a:ext>
            </a:extLst>
          </p:cNvPr>
          <p:cNvSpPr txBox="1">
            <a:spLocks/>
          </p:cNvSpPr>
          <p:nvPr/>
        </p:nvSpPr>
        <p:spPr>
          <a:xfrm>
            <a:off x="695400" y="1700808"/>
            <a:ext cx="11161240" cy="43924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3300"/>
              </a:lnSpc>
              <a:buNone/>
            </a:pPr>
            <a:r>
              <a:rPr lang="zh-TW" altLang="en-US" b="1" dirty="0">
                <a:solidFill>
                  <a:schemeClr val="tx1">
                    <a:lumMod val="65000"/>
                    <a:lumOff val="35000"/>
                  </a:schemeClr>
                </a:solidFill>
                <a:latin typeface="獅尾圓體-Medium" panose="020B0500000000000000" pitchFamily="34" charset="-120"/>
                <a:ea typeface="獅尾圓體-Medium" panose="020B0500000000000000" pitchFamily="34" charset="-120"/>
              </a:rPr>
              <a:t>獎勵措施分為：一、績優機關與二、稽核表現良好機關。</a:t>
            </a:r>
          </a:p>
          <a:p>
            <a:pPr marL="0" indent="0" algn="just">
              <a:lnSpc>
                <a:spcPts val="3300"/>
              </a:lnSpc>
              <a:buNone/>
            </a:pPr>
            <a:endPar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indent="0" algn="just">
              <a:lnSpc>
                <a:spcPts val="3300"/>
              </a:lnSpc>
              <a:buNone/>
            </a:pP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一、績優機關</a:t>
            </a:r>
          </a:p>
          <a:p>
            <a:pPr algn="just">
              <a:lnSpc>
                <a:spcPts val="3300"/>
              </a:lnSpc>
              <a:buFont typeface="Wingdings" pitchFamily="2" charset="2"/>
              <a:buChar char="Ø"/>
            </a:pP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依各分組機關數量擇取各分組成績前 </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1 </a:t>
            </a: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或前 </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2 </a:t>
            </a: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名之受稽機關評為績優機關</a:t>
            </a:r>
            <a:endPar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lvl="1" algn="just">
              <a:lnSpc>
                <a:spcPts val="3300"/>
              </a:lnSpc>
              <a:buFont typeface="Wingdings" pitchFamily="2" charset="2"/>
              <a:buChar char="Ø"/>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如該分組之機關數量大於等於 </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6 </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個，取前 </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2 </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名為績優機關</a:t>
            </a:r>
            <a:endPar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lvl="1" algn="just">
              <a:lnSpc>
                <a:spcPts val="3300"/>
              </a:lnSpc>
              <a:buFont typeface="Wingdings" pitchFamily="2" charset="2"/>
              <a:buChar char="Ø"/>
            </a:pP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如該分組之機關數量小於 </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6 </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個，則取第 </a:t>
            </a:r>
            <a:r>
              <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rPr>
              <a:t>1 </a:t>
            </a:r>
            <a:r>
              <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rPr>
              <a:t>名為績優機關</a:t>
            </a:r>
            <a:endParaRPr lang="en-US" altLang="zh-TW" sz="2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algn="just">
              <a:lnSpc>
                <a:spcPts val="3300"/>
              </a:lnSpc>
              <a:buFont typeface="Wingdings" pitchFamily="2" charset="2"/>
              <a:buChar char="Ø"/>
            </a:pP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數位部將函請績優機關，針對有功人員予以敘獎（嘉獎或記功），並於</a:t>
            </a:r>
            <a: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6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600" dirty="0">
                <a:solidFill>
                  <a:schemeClr val="tx1">
                    <a:lumMod val="65000"/>
                    <a:lumOff val="35000"/>
                  </a:schemeClr>
                </a:solidFill>
                <a:latin typeface="獅尾圓體-Medium" panose="020B0500000000000000" pitchFamily="34" charset="-120"/>
                <a:ea typeface="獅尾圓體-Medium" panose="020B0500000000000000" pitchFamily="34" charset="-120"/>
              </a:rPr>
              <a:t>行政院國家資通安全會報委員會議或相關會議中頒發績優獎座。</a:t>
            </a:r>
          </a:p>
        </p:txBody>
      </p:sp>
    </p:spTree>
    <p:extLst>
      <p:ext uri="{BB962C8B-B14F-4D97-AF65-F5344CB8AC3E}">
        <p14:creationId xmlns:p14="http://schemas.microsoft.com/office/powerpoint/2010/main" xmlns="" val="30154561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EEA7D304-3B4B-6A68-A819-4D297B785650}"/>
              </a:ext>
            </a:extLst>
          </p:cNvPr>
          <p:cNvSpPr txBox="1">
            <a:spLocks/>
          </p:cNvSpPr>
          <p:nvPr/>
        </p:nvSpPr>
        <p:spPr>
          <a:xfrm>
            <a:off x="692968" y="62068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4800" dirty="0">
                <a:solidFill>
                  <a:schemeClr val="tx2"/>
                </a:solidFill>
                <a:latin typeface="獅尾圓體-Black" panose="020B0500000000000000" pitchFamily="34" charset="-120"/>
                <a:ea typeface="獅尾圓體-Black" panose="020B0500000000000000" pitchFamily="34" charset="-120"/>
              </a:rPr>
              <a:t>獎勵</a:t>
            </a:r>
          </a:p>
        </p:txBody>
      </p:sp>
      <p:sp>
        <p:nvSpPr>
          <p:cNvPr id="6" name="內容版面配置區 2">
            <a:extLst>
              <a:ext uri="{FF2B5EF4-FFF2-40B4-BE49-F238E27FC236}">
                <a16:creationId xmlns:a16="http://schemas.microsoft.com/office/drawing/2014/main" xmlns="" id="{E0543DA0-D840-6192-B3F9-4415D191F052}"/>
              </a:ext>
            </a:extLst>
          </p:cNvPr>
          <p:cNvSpPr txBox="1">
            <a:spLocks/>
          </p:cNvSpPr>
          <p:nvPr/>
        </p:nvSpPr>
        <p:spPr>
          <a:xfrm>
            <a:off x="623392" y="1628800"/>
            <a:ext cx="10873208" cy="38164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3300"/>
              </a:lnSpc>
              <a:buNone/>
            </a:pPr>
            <a:r>
              <a:rPr lang="zh-TW" altLang="en-US" b="1" dirty="0">
                <a:solidFill>
                  <a:schemeClr val="tx1">
                    <a:lumMod val="65000"/>
                    <a:lumOff val="35000"/>
                  </a:schemeClr>
                </a:solidFill>
                <a:latin typeface="獅尾圓體-Medium" panose="020B0500000000000000" pitchFamily="34" charset="-120"/>
                <a:ea typeface="獅尾圓體-Medium" panose="020B0500000000000000" pitchFamily="34" charset="-120"/>
              </a:rPr>
              <a:t>績優機關限制條件：</a:t>
            </a:r>
          </a:p>
          <a:p>
            <a:pPr marL="0" indent="0" algn="just">
              <a:lnSpc>
                <a:spcPts val="3300"/>
              </a:lnSpc>
              <a:buNone/>
            </a:pP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1258888" indent="-1258888" algn="just">
              <a:lnSpc>
                <a:spcPts val="3300"/>
              </a:lnSpc>
              <a:buNone/>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（一）</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 </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有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A </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級公務機關之分組，其績優機關之技術檢測及實地稽核個別成績，皆須達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75 </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分（含）以上；其餘績優機關之實地稽核成績，須達</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75 </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分（含）以上；未達標準者，依序由後序名次符合條件者遞補。</a:t>
            </a:r>
          </a:p>
          <a:p>
            <a:pPr marL="0" indent="0" algn="just">
              <a:lnSpc>
                <a:spcPts val="3300"/>
              </a:lnSpc>
              <a:buNone/>
            </a:pP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1258888" indent="-1258888" algn="just">
              <a:lnSpc>
                <a:spcPts val="3300"/>
              </a:lnSpc>
              <a:buNone/>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（二）</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 </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各稽核分組之受稽機關稽核成績均未達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75 </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分（含）時，名額從缺。</a:t>
            </a:r>
          </a:p>
        </p:txBody>
      </p:sp>
    </p:spTree>
    <p:extLst>
      <p:ext uri="{BB962C8B-B14F-4D97-AF65-F5344CB8AC3E}">
        <p14:creationId xmlns:p14="http://schemas.microsoft.com/office/powerpoint/2010/main" xmlns="" val="14992551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EEA7D304-3B4B-6A68-A819-4D297B785650}"/>
              </a:ext>
            </a:extLst>
          </p:cNvPr>
          <p:cNvSpPr txBox="1">
            <a:spLocks/>
          </p:cNvSpPr>
          <p:nvPr/>
        </p:nvSpPr>
        <p:spPr>
          <a:xfrm>
            <a:off x="692968" y="62068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4800" dirty="0">
                <a:solidFill>
                  <a:schemeClr val="tx2"/>
                </a:solidFill>
                <a:latin typeface="獅尾圓體-Black" panose="020B0500000000000000" pitchFamily="34" charset="-120"/>
                <a:ea typeface="獅尾圓體-Black" panose="020B0500000000000000" pitchFamily="34" charset="-120"/>
              </a:rPr>
              <a:t>獎勵</a:t>
            </a:r>
          </a:p>
        </p:txBody>
      </p:sp>
      <p:sp>
        <p:nvSpPr>
          <p:cNvPr id="6" name="內容版面配置區 2">
            <a:extLst>
              <a:ext uri="{FF2B5EF4-FFF2-40B4-BE49-F238E27FC236}">
                <a16:creationId xmlns:a16="http://schemas.microsoft.com/office/drawing/2014/main" xmlns="" id="{E0543DA0-D840-6192-B3F9-4415D191F052}"/>
              </a:ext>
            </a:extLst>
          </p:cNvPr>
          <p:cNvSpPr txBox="1">
            <a:spLocks/>
          </p:cNvSpPr>
          <p:nvPr/>
        </p:nvSpPr>
        <p:spPr>
          <a:xfrm>
            <a:off x="695400" y="1700808"/>
            <a:ext cx="10873208" cy="39604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3300"/>
              </a:lnSpc>
              <a:buNone/>
            </a:pPr>
            <a:r>
              <a:rPr lang="zh-TW" altLang="en-US" b="1" dirty="0">
                <a:solidFill>
                  <a:schemeClr val="tx1">
                    <a:lumMod val="65000"/>
                    <a:lumOff val="35000"/>
                  </a:schemeClr>
                </a:solidFill>
                <a:latin typeface="獅尾圓體-Medium" panose="020B0500000000000000" pitchFamily="34" charset="-120"/>
                <a:ea typeface="獅尾圓體-Medium" panose="020B0500000000000000" pitchFamily="34" charset="-120"/>
              </a:rPr>
              <a:t>二、稽核表現良好機關</a:t>
            </a:r>
            <a:endParaRPr lang="en-US" altLang="zh-TW" b="1"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indent="0" algn="just">
              <a:lnSpc>
                <a:spcPts val="3300"/>
              </a:lnSpc>
              <a:buNone/>
            </a:pPr>
            <a:endPar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0" indent="0" algn="just">
              <a:lnSpc>
                <a:spcPts val="3300"/>
              </a:lnSpc>
              <a:buNone/>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為鼓勵機關精進資安防護作業，針對未達績優機關，但符合下列情形之一者，為稽核表現良好機關，數位部將函請稽核表現良好機關，</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針對有功人員予以敘獎（嘉獎或記功）。</a:t>
            </a:r>
          </a:p>
          <a:p>
            <a:pPr marL="0" indent="0" algn="just">
              <a:lnSpc>
                <a:spcPts val="3300"/>
              </a:lnSpc>
              <a:buNone/>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（一）雖未列該分組第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1 </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名，惟分數高於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85 </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分者。</a:t>
            </a:r>
          </a:p>
          <a:p>
            <a:pPr marL="0" indent="0" algn="just">
              <a:lnSpc>
                <a:spcPts val="3300"/>
              </a:lnSpc>
              <a:buNone/>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（二）雖分數未達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75 </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分，惟列該分組第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1 </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名者。</a:t>
            </a:r>
          </a:p>
        </p:txBody>
      </p:sp>
    </p:spTree>
    <p:extLst>
      <p:ext uri="{BB962C8B-B14F-4D97-AF65-F5344CB8AC3E}">
        <p14:creationId xmlns:p14="http://schemas.microsoft.com/office/powerpoint/2010/main" xmlns="" val="7838067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3">
            <a:extLst>
              <a:ext uri="{FF2B5EF4-FFF2-40B4-BE49-F238E27FC236}">
                <a16:creationId xmlns:a16="http://schemas.microsoft.com/office/drawing/2014/main" xmlns="" id="{00F60EB7-12F2-1EE3-F4D4-FCB9C0DE1EF1}"/>
              </a:ext>
            </a:extLst>
          </p:cNvPr>
          <p:cNvSpPr txBox="1">
            <a:spLocks/>
          </p:cNvSpPr>
          <p:nvPr/>
        </p:nvSpPr>
        <p:spPr>
          <a:xfrm>
            <a:off x="1703512" y="3284984"/>
            <a:ext cx="10081120" cy="16561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6200"/>
              </a:lnSpc>
            </a:pPr>
            <a:r>
              <a:rPr lang="en-US" altLang="zh-TW" sz="6000" dirty="0">
                <a:solidFill>
                  <a:schemeClr val="tx2"/>
                </a:solidFill>
                <a:latin typeface="獅尾圓體-Black" panose="020B0500000000000000" pitchFamily="34" charset="-120"/>
                <a:ea typeface="獅尾圓體-Black" panose="020B0500000000000000" pitchFamily="34" charset="-120"/>
              </a:rPr>
              <a:t>3-11</a:t>
            </a:r>
            <a:r>
              <a:rPr lang="zh-TW" altLang="en-US" sz="6000" dirty="0">
                <a:solidFill>
                  <a:schemeClr val="tx2"/>
                </a:solidFill>
                <a:latin typeface="獅尾圓體-Black" panose="020B0500000000000000" pitchFamily="34" charset="-120"/>
                <a:ea typeface="獅尾圓體-Black" panose="020B0500000000000000" pitchFamily="34" charset="-120"/>
              </a:rPr>
              <a:t>、改善作業</a:t>
            </a:r>
          </a:p>
        </p:txBody>
      </p:sp>
    </p:spTree>
    <p:extLst>
      <p:ext uri="{BB962C8B-B14F-4D97-AF65-F5344CB8AC3E}">
        <p14:creationId xmlns:p14="http://schemas.microsoft.com/office/powerpoint/2010/main" xmlns="" val="34970735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FCD2FE60-DAB8-5A2F-0A86-B8F5644667D7}"/>
              </a:ext>
            </a:extLst>
          </p:cNvPr>
          <p:cNvSpPr txBox="1">
            <a:spLocks/>
          </p:cNvSpPr>
          <p:nvPr/>
        </p:nvSpPr>
        <p:spPr>
          <a:xfrm>
            <a:off x="692968" y="62068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4800" dirty="0">
                <a:solidFill>
                  <a:schemeClr val="tx2"/>
                </a:solidFill>
                <a:latin typeface="獅尾圓體-Black" panose="020B0500000000000000" pitchFamily="34" charset="-120"/>
                <a:ea typeface="獅尾圓體-Black" panose="020B0500000000000000" pitchFamily="34" charset="-120"/>
              </a:rPr>
              <a:t>改善作業</a:t>
            </a:r>
          </a:p>
        </p:txBody>
      </p:sp>
      <p:sp>
        <p:nvSpPr>
          <p:cNvPr id="6" name="內容版面配置區 2">
            <a:extLst>
              <a:ext uri="{FF2B5EF4-FFF2-40B4-BE49-F238E27FC236}">
                <a16:creationId xmlns:a16="http://schemas.microsoft.com/office/drawing/2014/main" xmlns="" id="{408BF305-49F4-1684-616B-99400B469B60}"/>
              </a:ext>
            </a:extLst>
          </p:cNvPr>
          <p:cNvSpPr txBox="1">
            <a:spLocks/>
          </p:cNvSpPr>
          <p:nvPr/>
        </p:nvSpPr>
        <p:spPr>
          <a:xfrm>
            <a:off x="479376" y="1556792"/>
            <a:ext cx="1116124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indent="-449263" algn="just">
              <a:lnSpc>
                <a:spcPts val="3300"/>
              </a:lnSpc>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一、數位部將於每季稽核結束後函送資安稽核報告予受稽機關，並請</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機關就報告中建議及待改善事項研議因應作為及辦理時程，於期限內</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至「數位部資通安全署資通安全作業管考系統」（</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https://spm.nat.gov.tw</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）填報，後續資安署將以電子郵件通知受稽機關定期填報。</a:t>
            </a:r>
          </a:p>
          <a:p>
            <a:pPr marL="449263" indent="-449263" algn="just">
              <a:lnSpc>
                <a:spcPts val="3300"/>
              </a:lnSpc>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二、</a:t>
            </a:r>
            <a:r>
              <a:rPr lang="zh-TW" altLang="en-US" sz="2400" dirty="0">
                <a:solidFill>
                  <a:srgbClr val="FF0000"/>
                </a:solidFill>
                <a:latin typeface="獅尾圓體-Medium" panose="020B0500000000000000" pitchFamily="34" charset="-120"/>
                <a:ea typeface="獅尾圓體-Medium" panose="020B0500000000000000" pitchFamily="34" charset="-120"/>
              </a:rPr>
              <a:t>公務機關</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所屬人員未遵守資通安全管理法規定者，應依資通安全</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管理法第 </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19 </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條規定辦理之；</a:t>
            </a:r>
            <a:r>
              <a:rPr lang="zh-TW" altLang="en-US" sz="2400" dirty="0">
                <a:solidFill>
                  <a:srgbClr val="FF0000"/>
                </a:solidFill>
                <a:latin typeface="獅尾圓體-Medium" panose="020B0500000000000000" pitchFamily="34" charset="-120"/>
                <a:ea typeface="獅尾圓體-Medium" panose="020B0500000000000000" pitchFamily="34" charset="-120"/>
              </a:rPr>
              <a:t>特定非公務機關</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之稽核結果，如有資通安全管理法第 </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20 </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條及第 </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21 </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條所述之情形，中央目的事業主管機關應依法</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辦理之。</a:t>
            </a:r>
          </a:p>
          <a:p>
            <a:pPr marL="449263" indent="-449263" algn="just">
              <a:lnSpc>
                <a:spcPts val="3300"/>
              </a:lnSpc>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三、本年資安稽核作業結束後，數位部將彙整所有受稽機關之稽核結果，並</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提出本年資安稽核共同發現事項及建議，供中央機關及地方政府參考改進。</a:t>
            </a:r>
          </a:p>
        </p:txBody>
      </p:sp>
    </p:spTree>
    <p:extLst>
      <p:ext uri="{BB962C8B-B14F-4D97-AF65-F5344CB8AC3E}">
        <p14:creationId xmlns:p14="http://schemas.microsoft.com/office/powerpoint/2010/main" xmlns="" val="177312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3">
            <a:extLst>
              <a:ext uri="{FF2B5EF4-FFF2-40B4-BE49-F238E27FC236}">
                <a16:creationId xmlns:a16="http://schemas.microsoft.com/office/drawing/2014/main" xmlns="" id="{3E9FEB51-22C7-539D-6814-72B79C62F71B}"/>
              </a:ext>
            </a:extLst>
          </p:cNvPr>
          <p:cNvSpPr txBox="1">
            <a:spLocks/>
          </p:cNvSpPr>
          <p:nvPr/>
        </p:nvSpPr>
        <p:spPr>
          <a:xfrm>
            <a:off x="1775520" y="3789040"/>
            <a:ext cx="9505056" cy="165618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974850" indent="-1974850">
              <a:lnSpc>
                <a:spcPts val="6200"/>
              </a:lnSpc>
            </a:pPr>
            <a:r>
              <a:rPr lang="en-US" altLang="zh-TW" sz="4800" dirty="0">
                <a:solidFill>
                  <a:schemeClr val="tx2"/>
                </a:solidFill>
                <a:latin typeface="獅尾圓體-Black" panose="020B0500000000000000" pitchFamily="34" charset="-120"/>
                <a:ea typeface="獅尾圓體-Black" panose="020B0500000000000000" pitchFamily="34" charset="-120"/>
              </a:rPr>
              <a:t>3-12</a:t>
            </a:r>
            <a:r>
              <a:rPr lang="zh-TW" altLang="en-US" sz="4800" dirty="0">
                <a:solidFill>
                  <a:schemeClr val="tx2"/>
                </a:solidFill>
                <a:latin typeface="獅尾圓體-Black" panose="020B0500000000000000" pitchFamily="34" charset="-120"/>
                <a:ea typeface="獅尾圓體-Black" panose="020B0500000000000000" pitchFamily="34" charset="-120"/>
              </a:rPr>
              <a:t>、機關配合事項與附件</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7A0235FD-C70E-BDAB-1222-33EEFB18FDD4}"/>
              </a:ext>
            </a:extLst>
          </p:cNvPr>
          <p:cNvSpPr txBox="1">
            <a:spLocks/>
          </p:cNvSpPr>
          <p:nvPr/>
        </p:nvSpPr>
        <p:spPr>
          <a:xfrm>
            <a:off x="692968" y="66327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dirty="0">
                <a:solidFill>
                  <a:schemeClr val="tx2"/>
                </a:solidFill>
                <a:latin typeface="獅尾圓體-Black" panose="020B0500000000000000" pitchFamily="34" charset="-120"/>
                <a:ea typeface="獅尾圓體-Black" panose="020B0500000000000000" pitchFamily="34" charset="-120"/>
              </a:rPr>
              <a:t>資通安全稽核計畫機關配合事項與附件</a:t>
            </a:r>
          </a:p>
        </p:txBody>
      </p:sp>
      <p:sp>
        <p:nvSpPr>
          <p:cNvPr id="6" name="內容版面配置區 2">
            <a:extLst>
              <a:ext uri="{FF2B5EF4-FFF2-40B4-BE49-F238E27FC236}">
                <a16:creationId xmlns:a16="http://schemas.microsoft.com/office/drawing/2014/main" xmlns="" id="{10966831-129E-1183-B8B2-AFC18B57C5A6}"/>
              </a:ext>
            </a:extLst>
          </p:cNvPr>
          <p:cNvSpPr txBox="1">
            <a:spLocks/>
          </p:cNvSpPr>
          <p:nvPr/>
        </p:nvSpPr>
        <p:spPr>
          <a:xfrm>
            <a:off x="551384" y="1556792"/>
            <a:ext cx="11161240" cy="47525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188" indent="-357188" algn="just">
              <a:lnSpc>
                <a:spcPts val="3200"/>
              </a:lnSpc>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一、數位部於稽核前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1 </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個月通知受稽機關，並個別通知受稽機關</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稽核期程：</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lvl="1" algn="just">
              <a:lnSpc>
                <a:spcPts val="3200"/>
              </a:lnSpc>
              <a:buFont typeface="Wingdings" panose="05000000000000000000" pitchFamily="2" charset="2"/>
              <a:buChar char="Ø"/>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請受稽機關於文到後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2 </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週內復填「資通安全實地稽核項目檢核表」、「受稽機關現況調查表」。</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lvl="1" algn="just">
              <a:lnSpc>
                <a:spcPts val="3200"/>
              </a:lnSpc>
              <a:buFont typeface="Wingdings" panose="05000000000000000000" pitchFamily="2" charset="2"/>
              <a:buChar char="Ø"/>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另須</a:t>
            </a:r>
            <a:r>
              <a:rPr lang="zh-TW" altLang="en-US" b="1" dirty="0">
                <a:solidFill>
                  <a:srgbClr val="0070C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t>受技術檢測</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之受稽機關併需復填「技術檢測基本資料調查表」、「核心資通系統評選表」、「核心資通系統安全防護評量表」、「組態設定現況</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調查表」及「資通安全維護計畫」。</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lvl="1" algn="just">
              <a:lnSpc>
                <a:spcPts val="3200"/>
              </a:lnSpc>
              <a:buFont typeface="Wingdings" panose="05000000000000000000" pitchFamily="2" charset="2"/>
              <a:buChar char="Ø"/>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如</a:t>
            </a:r>
            <a:r>
              <a:rPr lang="zh-TW" altLang="en-US" b="1" dirty="0">
                <a:solidFill>
                  <a:srgbClr val="FF000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t>受稽機關有維運工控系統或運營科技（</a:t>
            </a:r>
            <a:r>
              <a:rPr lang="en-US" altLang="zh-TW" b="1" dirty="0">
                <a:solidFill>
                  <a:srgbClr val="FF000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t>OT</a:t>
            </a:r>
            <a:r>
              <a:rPr lang="zh-TW" altLang="en-US" b="1" dirty="0">
                <a:solidFill>
                  <a:srgbClr val="FF000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t>）</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，則需另填復「工業控制系統或運營科技（</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）盤點表」、「工業控制系統或運營科技（</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）評選表」及「工業控制系統或運營科技（</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）資安稽核項目檢核表」，俾利稽核團隊（技術檢測團隊及實地稽核團隊）辦理作業。</a:t>
            </a:r>
          </a:p>
        </p:txBody>
      </p:sp>
    </p:spTree>
    <p:extLst>
      <p:ext uri="{BB962C8B-B14F-4D97-AF65-F5344CB8AC3E}">
        <p14:creationId xmlns:p14="http://schemas.microsoft.com/office/powerpoint/2010/main" xmlns="" val="19770589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7A0235FD-C70E-BDAB-1222-33EEFB18FDD4}"/>
              </a:ext>
            </a:extLst>
          </p:cNvPr>
          <p:cNvSpPr txBox="1">
            <a:spLocks/>
          </p:cNvSpPr>
          <p:nvPr/>
        </p:nvSpPr>
        <p:spPr>
          <a:xfrm>
            <a:off x="692968" y="66327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dirty="0">
                <a:solidFill>
                  <a:schemeClr val="tx2"/>
                </a:solidFill>
                <a:latin typeface="獅尾圓體-Black" panose="020B0500000000000000" pitchFamily="34" charset="-120"/>
                <a:ea typeface="獅尾圓體-Black" panose="020B0500000000000000" pitchFamily="34" charset="-120"/>
              </a:rPr>
              <a:t>資通安全稽核計畫機關配合事項與附件</a:t>
            </a:r>
          </a:p>
        </p:txBody>
      </p:sp>
      <p:sp>
        <p:nvSpPr>
          <p:cNvPr id="7" name="內容版面配置區 2">
            <a:extLst>
              <a:ext uri="{FF2B5EF4-FFF2-40B4-BE49-F238E27FC236}">
                <a16:creationId xmlns:a16="http://schemas.microsoft.com/office/drawing/2014/main" xmlns="" id="{4AC1AD69-2D8C-2FF9-D058-14184EFF6656}"/>
              </a:ext>
            </a:extLst>
          </p:cNvPr>
          <p:cNvSpPr txBox="1">
            <a:spLocks/>
          </p:cNvSpPr>
          <p:nvPr/>
        </p:nvSpPr>
        <p:spPr>
          <a:xfrm>
            <a:off x="479376" y="1484784"/>
            <a:ext cx="11233248" cy="46085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188" indent="-357188" algn="just">
              <a:lnSpc>
                <a:spcPct val="150000"/>
              </a:lnSpc>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二、本年資安實地稽核項目係依資通安全管理法及其子法之相關法遵事項為主，稽核作業說明文件將併同稽核計畫一併提供。各上級</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監督</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中央目的事業主管機關於收到今年稽核計畫後，應轉知所屬</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所監督</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所管機關相關資安稽核事宜，各機關並可參考本計畫內容，依法要求所屬</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所監督</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所管機關提報資通安全維護計畫及實施情形，並由各上級</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監督</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中央目的事業主管機關制定及實施資安稽核。</a:t>
            </a:r>
          </a:p>
        </p:txBody>
      </p:sp>
    </p:spTree>
    <p:extLst>
      <p:ext uri="{BB962C8B-B14F-4D97-AF65-F5344CB8AC3E}">
        <p14:creationId xmlns:p14="http://schemas.microsoft.com/office/powerpoint/2010/main" xmlns="" val="36287912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543A5F7E-A47E-81EC-E14D-1E7903DA34B5}"/>
              </a:ext>
            </a:extLst>
          </p:cNvPr>
          <p:cNvSpPr/>
          <p:nvPr/>
        </p:nvSpPr>
        <p:spPr>
          <a:xfrm>
            <a:off x="978928" y="4328120"/>
            <a:ext cx="7277312" cy="1152128"/>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a:p>
        </p:txBody>
      </p:sp>
      <p:sp>
        <p:nvSpPr>
          <p:cNvPr id="11" name="矩形 10">
            <a:extLst>
              <a:ext uri="{FF2B5EF4-FFF2-40B4-BE49-F238E27FC236}">
                <a16:creationId xmlns:a16="http://schemas.microsoft.com/office/drawing/2014/main" xmlns="" id="{824432D2-0A4D-CEB6-5C57-F0307244D8CE}"/>
              </a:ext>
            </a:extLst>
          </p:cNvPr>
          <p:cNvSpPr/>
          <p:nvPr/>
        </p:nvSpPr>
        <p:spPr>
          <a:xfrm>
            <a:off x="983432" y="2780928"/>
            <a:ext cx="6480720" cy="1512168"/>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a:p>
        </p:txBody>
      </p:sp>
      <p:sp>
        <p:nvSpPr>
          <p:cNvPr id="9" name="內容版面配置區 2">
            <a:extLst>
              <a:ext uri="{FF2B5EF4-FFF2-40B4-BE49-F238E27FC236}">
                <a16:creationId xmlns:a16="http://schemas.microsoft.com/office/drawing/2014/main" xmlns="" id="{ACF6BDEB-6DEF-B058-BE69-FC941BC4E412}"/>
              </a:ext>
            </a:extLst>
          </p:cNvPr>
          <p:cNvSpPr txBox="1">
            <a:spLocks/>
          </p:cNvSpPr>
          <p:nvPr/>
        </p:nvSpPr>
        <p:spPr>
          <a:xfrm>
            <a:off x="623392" y="1636576"/>
            <a:ext cx="10081120"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188" indent="-357188" algn="just">
              <a:lnSpc>
                <a:spcPts val="2400"/>
              </a:lnSpc>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附件</a:t>
            </a:r>
          </a:p>
          <a:p>
            <a:pPr marL="700088" lvl="1" indent="-342900" algn="just" hangingPunct="0">
              <a:lnSpc>
                <a:spcPts val="2000"/>
              </a:lnSpc>
              <a:spcBef>
                <a:spcPts val="1000"/>
              </a:spcBef>
              <a:buFont typeface="Wingdings" panose="05000000000000000000" pitchFamily="2" charset="2"/>
              <a:buChar char="Ø"/>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附件 </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1 </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資通安全實地稽核項目檢核表（分公務機關及特定非公務機關 </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2</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式）</a:t>
            </a:r>
            <a:endPar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700088" lvl="1" indent="-342900" algn="just" hangingPunct="0">
              <a:lnSpc>
                <a:spcPts val="2000"/>
              </a:lnSpc>
              <a:spcBef>
                <a:spcPts val="1000"/>
              </a:spcBef>
              <a:buFont typeface="Wingdings" panose="05000000000000000000" pitchFamily="2" charset="2"/>
              <a:buChar char="Ø"/>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附件 </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2 </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受稽機關現況調查表</a:t>
            </a:r>
          </a:p>
          <a:p>
            <a:pPr marL="700088" lvl="1" indent="-342900" algn="just" hangingPunct="0">
              <a:lnSpc>
                <a:spcPts val="2000"/>
              </a:lnSpc>
              <a:spcBef>
                <a:spcPts val="1000"/>
              </a:spcBef>
              <a:buFont typeface="Wingdings" panose="05000000000000000000" pitchFamily="2" charset="2"/>
              <a:buChar char="Ø"/>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附件 </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3 </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技術檢測基本資料調查表</a:t>
            </a:r>
          </a:p>
          <a:p>
            <a:pPr marL="700088" lvl="1" indent="-342900" algn="just" hangingPunct="0">
              <a:lnSpc>
                <a:spcPts val="2000"/>
              </a:lnSpc>
              <a:spcBef>
                <a:spcPts val="1000"/>
              </a:spcBef>
              <a:buFont typeface="Wingdings" panose="05000000000000000000" pitchFamily="2" charset="2"/>
              <a:buChar char="Ø"/>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附件 </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4 </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核心資通系統評選表</a:t>
            </a:r>
          </a:p>
          <a:p>
            <a:pPr marL="700088" lvl="1" indent="-342900" algn="just" hangingPunct="0">
              <a:lnSpc>
                <a:spcPts val="2000"/>
              </a:lnSpc>
              <a:spcBef>
                <a:spcPts val="1000"/>
              </a:spcBef>
              <a:buFont typeface="Wingdings" panose="05000000000000000000" pitchFamily="2" charset="2"/>
              <a:buChar char="Ø"/>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附件 </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5 </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核心資通系統安全防護評量表</a:t>
            </a:r>
          </a:p>
          <a:p>
            <a:pPr marL="700088" lvl="1" indent="-342900" algn="just" hangingPunct="0">
              <a:lnSpc>
                <a:spcPts val="2000"/>
              </a:lnSpc>
              <a:spcBef>
                <a:spcPts val="1000"/>
              </a:spcBef>
              <a:buFont typeface="Wingdings" panose="05000000000000000000" pitchFamily="2" charset="2"/>
              <a:buChar char="Ø"/>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附件 </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6 </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組態設定現況調查表</a:t>
            </a:r>
          </a:p>
          <a:p>
            <a:pPr marL="700088" lvl="1" indent="-342900" algn="just" hangingPunct="0">
              <a:lnSpc>
                <a:spcPts val="2000"/>
              </a:lnSpc>
              <a:spcBef>
                <a:spcPts val="1000"/>
              </a:spcBef>
              <a:buFont typeface="Wingdings" panose="05000000000000000000" pitchFamily="2" charset="2"/>
              <a:buChar char="Ø"/>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附件 </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7 </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工業控制系統或運營科技（</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）盤點表</a:t>
            </a:r>
          </a:p>
          <a:p>
            <a:pPr marL="700088" lvl="1" indent="-342900" algn="just" hangingPunct="0">
              <a:lnSpc>
                <a:spcPts val="2000"/>
              </a:lnSpc>
              <a:spcBef>
                <a:spcPts val="1000"/>
              </a:spcBef>
              <a:buFont typeface="Wingdings" panose="05000000000000000000" pitchFamily="2" charset="2"/>
              <a:buChar char="Ø"/>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附件 </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8 </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工業控制系統或運營科技（</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）評選表</a:t>
            </a:r>
          </a:p>
          <a:p>
            <a:pPr marL="700088" lvl="1" indent="-342900" algn="just" hangingPunct="0">
              <a:lnSpc>
                <a:spcPts val="2000"/>
              </a:lnSpc>
              <a:spcBef>
                <a:spcPts val="1000"/>
              </a:spcBef>
              <a:buFont typeface="Wingdings" panose="05000000000000000000" pitchFamily="2" charset="2"/>
              <a:buChar char="Ø"/>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附件 </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9 </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工業控制系統或運營科技（</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）資安稽核項目檢核表</a:t>
            </a:r>
          </a:p>
          <a:p>
            <a:pPr marL="700088" lvl="1" indent="-342900" algn="just" hangingPunct="0">
              <a:lnSpc>
                <a:spcPts val="2000"/>
              </a:lnSpc>
              <a:spcBef>
                <a:spcPts val="1000"/>
              </a:spcBef>
              <a:buFont typeface="Wingdings" panose="05000000000000000000" pitchFamily="2" charset="2"/>
              <a:buChar char="Ø"/>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附件 </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10 </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技術檢測評分表</a:t>
            </a:r>
          </a:p>
          <a:p>
            <a:pPr marL="700088" lvl="1" indent="-342900" algn="just" hangingPunct="0">
              <a:lnSpc>
                <a:spcPts val="2000"/>
              </a:lnSpc>
              <a:spcBef>
                <a:spcPts val="1000"/>
              </a:spcBef>
              <a:buFont typeface="Wingdings" panose="05000000000000000000" pitchFamily="2" charset="2"/>
              <a:buChar char="Ø"/>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附件 </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11 </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實地稽核評分表</a:t>
            </a:r>
          </a:p>
          <a:p>
            <a:pPr marL="700088" lvl="1" indent="-342900" algn="just" hangingPunct="0">
              <a:lnSpc>
                <a:spcPts val="2000"/>
              </a:lnSpc>
              <a:spcBef>
                <a:spcPts val="1000"/>
              </a:spcBef>
              <a:buFont typeface="Wingdings" panose="05000000000000000000" pitchFamily="2" charset="2"/>
              <a:buChar char="Ø"/>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附件 </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12 </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工業控制系統或運營科技（</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OT</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）實地稽核評分表</a:t>
            </a:r>
          </a:p>
        </p:txBody>
      </p:sp>
      <p:sp>
        <p:nvSpPr>
          <p:cNvPr id="8" name="標題 1">
            <a:extLst>
              <a:ext uri="{FF2B5EF4-FFF2-40B4-BE49-F238E27FC236}">
                <a16:creationId xmlns:a16="http://schemas.microsoft.com/office/drawing/2014/main" xmlns="" id="{91CFF647-EAE3-4746-E749-683DACC097BE}"/>
              </a:ext>
            </a:extLst>
          </p:cNvPr>
          <p:cNvSpPr txBox="1">
            <a:spLocks/>
          </p:cNvSpPr>
          <p:nvPr/>
        </p:nvSpPr>
        <p:spPr>
          <a:xfrm>
            <a:off x="692968" y="66327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dirty="0">
                <a:solidFill>
                  <a:schemeClr val="tx2"/>
                </a:solidFill>
                <a:latin typeface="獅尾圓體-Black" panose="020B0500000000000000" pitchFamily="34" charset="-120"/>
                <a:ea typeface="獅尾圓體-Black" panose="020B0500000000000000" pitchFamily="34" charset="-120"/>
              </a:rPr>
              <a:t>資通安全稽核計畫機關配合事項與附件</a:t>
            </a:r>
          </a:p>
        </p:txBody>
      </p:sp>
      <p:sp>
        <p:nvSpPr>
          <p:cNvPr id="3" name="矩形 2"/>
          <p:cNvSpPr/>
          <p:nvPr/>
        </p:nvSpPr>
        <p:spPr>
          <a:xfrm>
            <a:off x="7464152" y="3214717"/>
            <a:ext cx="2492990" cy="646331"/>
          </a:xfrm>
          <a:prstGeom prst="rect">
            <a:avLst/>
          </a:prstGeom>
        </p:spPr>
        <p:txBody>
          <a:bodyPr wrap="none">
            <a:spAutoFit/>
          </a:bodyPr>
          <a:lstStyle/>
          <a:p>
            <a:r>
              <a:rPr lang="zh-TW" altLang="en-US" dirty="0">
                <a:solidFill>
                  <a:schemeClr val="accent1"/>
                </a:solidFill>
                <a:latin typeface="獅尾圓體-Medium" panose="020B0500000000000000" pitchFamily="34" charset="-120"/>
                <a:ea typeface="獅尾圓體-Medium" panose="020B0500000000000000" pitchFamily="34" charset="-120"/>
              </a:rPr>
              <a:t>受技術檢測之受稽機關</a:t>
            </a:r>
            <a:endParaRPr lang="en-US" altLang="zh-TW" dirty="0">
              <a:solidFill>
                <a:schemeClr val="accent1"/>
              </a:solidFill>
              <a:latin typeface="獅尾圓體-Medium" panose="020B0500000000000000" pitchFamily="34" charset="-120"/>
              <a:ea typeface="獅尾圓體-Medium" panose="020B0500000000000000" pitchFamily="34" charset="-120"/>
            </a:endParaRPr>
          </a:p>
          <a:p>
            <a:r>
              <a:rPr lang="zh-TW" altLang="en-US" dirty="0">
                <a:solidFill>
                  <a:schemeClr val="accent1"/>
                </a:solidFill>
                <a:latin typeface="獅尾圓體-Medium" panose="020B0500000000000000" pitchFamily="34" charset="-120"/>
                <a:ea typeface="獅尾圓體-Medium" panose="020B0500000000000000" pitchFamily="34" charset="-120"/>
              </a:rPr>
              <a:t>須另填寫表格</a:t>
            </a:r>
          </a:p>
        </p:txBody>
      </p:sp>
      <p:sp>
        <p:nvSpPr>
          <p:cNvPr id="4" name="矩形 3"/>
          <p:cNvSpPr/>
          <p:nvPr/>
        </p:nvSpPr>
        <p:spPr>
          <a:xfrm>
            <a:off x="8328248" y="4449886"/>
            <a:ext cx="2592288" cy="923330"/>
          </a:xfrm>
          <a:prstGeom prst="rect">
            <a:avLst/>
          </a:prstGeom>
        </p:spPr>
        <p:txBody>
          <a:bodyPr wrap="square">
            <a:spAutoFit/>
          </a:bodyPr>
          <a:lstStyle/>
          <a:p>
            <a:r>
              <a:rPr lang="zh-TW" altLang="en-US" dirty="0">
                <a:solidFill>
                  <a:srgbClr val="FF0000"/>
                </a:solidFill>
                <a:latin typeface="獅尾圓體-Medium" panose="020B0500000000000000" pitchFamily="34" charset="-120"/>
                <a:ea typeface="獅尾圓體-Medium" panose="020B0500000000000000" pitchFamily="34" charset="-120"/>
              </a:rPr>
              <a:t>受稽機關有維運工控系統或運營科技（</a:t>
            </a:r>
            <a:r>
              <a:rPr lang="en-US" altLang="zh-TW" dirty="0">
                <a:solidFill>
                  <a:srgbClr val="FF0000"/>
                </a:solidFill>
                <a:latin typeface="獅尾圓體-Medium" panose="020B0500000000000000" pitchFamily="34" charset="-120"/>
                <a:ea typeface="獅尾圓體-Medium" panose="020B0500000000000000" pitchFamily="34" charset="-120"/>
              </a:rPr>
              <a:t>OT</a:t>
            </a:r>
            <a:r>
              <a:rPr lang="zh-TW" altLang="en-US" dirty="0">
                <a:solidFill>
                  <a:srgbClr val="FF0000"/>
                </a:solidFill>
                <a:latin typeface="獅尾圓體-Medium" panose="020B0500000000000000" pitchFamily="34" charset="-120"/>
                <a:ea typeface="獅尾圓體-Medium" panose="020B0500000000000000" pitchFamily="34" charset="-120"/>
              </a:rPr>
              <a:t>），</a:t>
            </a:r>
            <a:endParaRPr lang="en-US" altLang="zh-TW" dirty="0">
              <a:solidFill>
                <a:srgbClr val="FF0000"/>
              </a:solidFill>
              <a:latin typeface="獅尾圓體-Medium" panose="020B0500000000000000" pitchFamily="34" charset="-120"/>
              <a:ea typeface="獅尾圓體-Medium" panose="020B0500000000000000" pitchFamily="34" charset="-120"/>
            </a:endParaRPr>
          </a:p>
          <a:p>
            <a:r>
              <a:rPr lang="zh-TW" altLang="en-US" dirty="0">
                <a:solidFill>
                  <a:srgbClr val="FF0000"/>
                </a:solidFill>
                <a:latin typeface="獅尾圓體-Medium" panose="020B0500000000000000" pitchFamily="34" charset="-120"/>
                <a:ea typeface="獅尾圓體-Medium" panose="020B0500000000000000" pitchFamily="34" charset="-120"/>
              </a:rPr>
              <a:t>則需另填寫表格</a:t>
            </a:r>
          </a:p>
        </p:txBody>
      </p:sp>
      <p:sp>
        <p:nvSpPr>
          <p:cNvPr id="5" name="矩形 4"/>
          <p:cNvSpPr/>
          <p:nvPr/>
        </p:nvSpPr>
        <p:spPr>
          <a:xfrm>
            <a:off x="8333670" y="5867980"/>
            <a:ext cx="2016224" cy="369332"/>
          </a:xfrm>
          <a:prstGeom prst="rect">
            <a:avLst/>
          </a:prstGeom>
        </p:spPr>
        <p:txBody>
          <a:bodyPr wrap="square">
            <a:spAutoFit/>
          </a:bodyPr>
          <a:lstStyle/>
          <a:p>
            <a:r>
              <a:rPr lang="zh-TW" altLang="en-US" dirty="0">
                <a:solidFill>
                  <a:schemeClr val="accent4">
                    <a:lumMod val="75000"/>
                  </a:schemeClr>
                </a:solidFill>
                <a:latin typeface="獅尾圓體-Medium" panose="020B0500000000000000" pitchFamily="34" charset="-120"/>
                <a:ea typeface="獅尾圓體-Medium" panose="020B0500000000000000" pitchFamily="34" charset="-120"/>
              </a:rPr>
              <a:t>稽核團隊填寫</a:t>
            </a:r>
          </a:p>
        </p:txBody>
      </p:sp>
      <p:sp>
        <p:nvSpPr>
          <p:cNvPr id="13" name="矩形 12">
            <a:extLst>
              <a:ext uri="{FF2B5EF4-FFF2-40B4-BE49-F238E27FC236}">
                <a16:creationId xmlns:a16="http://schemas.microsoft.com/office/drawing/2014/main" xmlns="" id="{543A5F7E-A47E-81EC-E14D-1E7903DA34B5}"/>
              </a:ext>
            </a:extLst>
          </p:cNvPr>
          <p:cNvSpPr/>
          <p:nvPr/>
        </p:nvSpPr>
        <p:spPr>
          <a:xfrm>
            <a:off x="978928" y="5506720"/>
            <a:ext cx="7272000" cy="10800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a:p>
        </p:txBody>
      </p:sp>
    </p:spTree>
    <p:extLst>
      <p:ext uri="{BB962C8B-B14F-4D97-AF65-F5344CB8AC3E}">
        <p14:creationId xmlns:p14="http://schemas.microsoft.com/office/powerpoint/2010/main" xmlns="" val="1185052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200" y="1692483"/>
            <a:ext cx="10225136" cy="5165517"/>
          </a:xfrm>
          <a:prstGeom prst="rect">
            <a:avLst/>
          </a:prstGeom>
        </p:spPr>
        <p:txBody>
          <a:bodyPr wrap="square">
            <a:spAutoFit/>
          </a:bodyPr>
          <a:lstStyle/>
          <a:p>
            <a:pPr marL="446400" indent="-285750">
              <a:lnSpc>
                <a:spcPct val="150000"/>
              </a:lnSpc>
              <a:spcBef>
                <a:spcPts val="1000"/>
              </a:spcBef>
              <a:buFont typeface="Wingdings"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內部稽核又稱第一方稽核（</a:t>
            </a:r>
            <a:r>
              <a:rPr lang="en-US" altLang="zh-TW" sz="2400" dirty="0">
                <a:solidFill>
                  <a:schemeClr val="tx1">
                    <a:lumMod val="65000"/>
                    <a:lumOff val="35000"/>
                  </a:schemeClr>
                </a:solidFill>
                <a:latin typeface="獅尾圓體-Medium" panose="020B0500000000000000" pitchFamily="34" charset="-120"/>
                <a:ea typeface="獅尾圓體-Medium" panose="020B0500000000000000"/>
              </a:rPr>
              <a:t>First Party</a:t>
            </a: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a:t>
            </a:r>
          </a:p>
          <a:p>
            <a:pPr marL="446400" indent="-285750">
              <a:lnSpc>
                <a:spcPct val="150000"/>
              </a:lnSpc>
              <a:spcBef>
                <a:spcPts val="1000"/>
              </a:spcBef>
              <a:buFont typeface="Wingdings"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係由組織內部所發起的稽核活動。</a:t>
            </a:r>
          </a:p>
          <a:p>
            <a:pPr marL="446400" indent="-285750">
              <a:lnSpc>
                <a:spcPct val="150000"/>
              </a:lnSpc>
              <a:spcBef>
                <a:spcPts val="1000"/>
              </a:spcBef>
              <a:buFont typeface="Wingdings"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內部稽核單位以客觀公正之立場，協助機關檢查內部控制建立及執行情形，適時提供改善建議，並得針對機關資源使用之經濟、效率及效果，以及未來有關管理及績效重大挑戰事項提出建議或預警性意見。</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a:endParaRPr>
          </a:p>
          <a:p>
            <a:pPr marL="446400" indent="-285750">
              <a:lnSpc>
                <a:spcPct val="150000"/>
              </a:lnSpc>
              <a:spcBef>
                <a:spcPts val="1000"/>
              </a:spcBef>
              <a:buFont typeface="Wingdings"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第一方稽核是由受稽核組織聘用的稽核人員進行的內部稽核</a:t>
            </a:r>
            <a:r>
              <a:rPr lang="zh-TW" altLang="en-US" sz="2400" dirty="0">
                <a:ea typeface="獅尾圓體-Medium" panose="020B0500000000000000"/>
              </a:rPr>
              <a:t>。</a:t>
            </a:r>
          </a:p>
          <a:p>
            <a:pPr marL="446400" indent="-285750">
              <a:lnSpc>
                <a:spcPct val="150000"/>
              </a:lnSpc>
              <a:spcBef>
                <a:spcPts val="1000"/>
              </a:spcBef>
              <a:buFont typeface="Wingdings"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可參考政府內部控制監督作業要點</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 </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111.09.12</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 修正 。</a:t>
            </a:r>
          </a:p>
          <a:p>
            <a:pPr marL="446400" indent="-285750">
              <a:lnSpc>
                <a:spcPct val="150000"/>
              </a:lnSpc>
              <a:spcBef>
                <a:spcPts val="1000"/>
              </a:spcBef>
              <a:buFont typeface="Wingdings" panose="05000000000000000000" pitchFamily="2" charset="2"/>
              <a:buChar char="n"/>
            </a:pPr>
            <a:endParaRPr lang="zh-TW" altLang="en-US" sz="2400" dirty="0"/>
          </a:p>
        </p:txBody>
      </p:sp>
      <p:sp>
        <p:nvSpPr>
          <p:cNvPr id="5" name="標題 1">
            <a:extLst>
              <a:ext uri="{FF2B5EF4-FFF2-40B4-BE49-F238E27FC236}">
                <a16:creationId xmlns:a16="http://schemas.microsoft.com/office/drawing/2014/main" xmlns="" id="{9CB15D86-A5E3-8296-8B91-0B3954D00B98}"/>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4800" dirty="0">
                <a:solidFill>
                  <a:schemeClr val="tx2"/>
                </a:solidFill>
                <a:latin typeface="獅尾圓體-Black" panose="020B0500000000000000" pitchFamily="34" charset="-120"/>
                <a:ea typeface="獅尾圓體-Black" panose="020B0500000000000000" pitchFamily="34" charset="-120"/>
              </a:rPr>
              <a:t>內部稽核（</a:t>
            </a:r>
            <a:r>
              <a:rPr lang="en-US" altLang="zh-TW" sz="4800" dirty="0">
                <a:solidFill>
                  <a:schemeClr val="tx2"/>
                </a:solidFill>
                <a:latin typeface="獅尾圓體-Black" panose="020B0500000000000000" pitchFamily="34" charset="-120"/>
                <a:ea typeface="獅尾圓體-Black" panose="020B0500000000000000" pitchFamily="34" charset="-120"/>
              </a:rPr>
              <a:t>Internal audit</a:t>
            </a:r>
            <a:r>
              <a:rPr lang="zh-TW" altLang="en-US" sz="4800" dirty="0">
                <a:solidFill>
                  <a:schemeClr val="tx2"/>
                </a:solidFill>
                <a:latin typeface="獅尾圓體-Black" panose="020B0500000000000000" pitchFamily="34" charset="-120"/>
                <a:ea typeface="獅尾圓體-Black" panose="020B0500000000000000" pitchFamily="34" charset="-120"/>
              </a:rPr>
              <a:t>）：</a:t>
            </a:r>
          </a:p>
        </p:txBody>
      </p:sp>
    </p:spTree>
    <p:extLst>
      <p:ext uri="{BB962C8B-B14F-4D97-AF65-F5344CB8AC3E}">
        <p14:creationId xmlns:p14="http://schemas.microsoft.com/office/powerpoint/2010/main" xmlns="" val="30468003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3">
            <a:extLst>
              <a:ext uri="{FF2B5EF4-FFF2-40B4-BE49-F238E27FC236}">
                <a16:creationId xmlns:a16="http://schemas.microsoft.com/office/drawing/2014/main" xmlns="" id="{C3D0ACAD-9AB6-B5D5-F4AD-8E736287809A}"/>
              </a:ext>
            </a:extLst>
          </p:cNvPr>
          <p:cNvSpPr txBox="1">
            <a:spLocks/>
          </p:cNvSpPr>
          <p:nvPr/>
        </p:nvSpPr>
        <p:spPr>
          <a:xfrm>
            <a:off x="191344" y="4293096"/>
            <a:ext cx="10515600" cy="93503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zh-TW" sz="4800" dirty="0">
                <a:solidFill>
                  <a:schemeClr val="bg1"/>
                </a:solidFill>
                <a:latin typeface="獅尾圓體-Black" panose="020B0500000000000000" pitchFamily="34" charset="-120"/>
                <a:ea typeface="獅尾圓體-Black" panose="020B0500000000000000" pitchFamily="34" charset="-120"/>
              </a:rPr>
              <a:t>資安稽核技術概觀</a:t>
            </a:r>
            <a:endParaRPr lang="zh-TW" altLang="en-US" sz="4800" dirty="0">
              <a:solidFill>
                <a:schemeClr val="bg1"/>
              </a:solidFill>
              <a:latin typeface="獅尾圓體-Black" panose="020B0500000000000000" pitchFamily="34" charset="-120"/>
              <a:ea typeface="獅尾圓體-Black" panose="020B0500000000000000" pitchFamily="34" charset="-120"/>
            </a:endParaRPr>
          </a:p>
        </p:txBody>
      </p:sp>
      <p:sp>
        <p:nvSpPr>
          <p:cNvPr id="3" name="文字方塊 2">
            <a:extLst>
              <a:ext uri="{FF2B5EF4-FFF2-40B4-BE49-F238E27FC236}">
                <a16:creationId xmlns:a16="http://schemas.microsoft.com/office/drawing/2014/main" xmlns="" id="{BD822CB8-7440-7332-BAB0-A0983391D088}"/>
              </a:ext>
            </a:extLst>
          </p:cNvPr>
          <p:cNvSpPr txBox="1"/>
          <p:nvPr/>
        </p:nvSpPr>
        <p:spPr>
          <a:xfrm>
            <a:off x="191344" y="3140968"/>
            <a:ext cx="4104456" cy="1107996"/>
          </a:xfrm>
          <a:prstGeom prst="rect">
            <a:avLst/>
          </a:prstGeom>
          <a:noFill/>
        </p:spPr>
        <p:txBody>
          <a:bodyPr wrap="square" rtlCol="0">
            <a:spAutoFit/>
          </a:bodyPr>
          <a:lstStyle/>
          <a:p>
            <a:r>
              <a:rPr lang="zh-TW" altLang="en-US" sz="6600" dirty="0">
                <a:solidFill>
                  <a:schemeClr val="bg1"/>
                </a:solidFill>
                <a:latin typeface="獅尾圓體-Black" panose="020B0500000000000000" pitchFamily="34" charset="-120"/>
                <a:ea typeface="獅尾圓體-Black" panose="020B0500000000000000" pitchFamily="34" charset="-120"/>
              </a:rPr>
              <a:t>第四章</a:t>
            </a:r>
            <a:endParaRPr lang="zh-TW" altLang="en-US" sz="6600" dirty="0">
              <a:solidFill>
                <a:schemeClr val="bg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xmlns="" id="{BB1F564B-9ADF-1CDE-2178-783FAA7D7EEA}"/>
              </a:ext>
            </a:extLst>
          </p:cNvPr>
          <p:cNvSpPr txBox="1">
            <a:spLocks/>
          </p:cNvSpPr>
          <p:nvPr/>
        </p:nvSpPr>
        <p:spPr>
          <a:xfrm>
            <a:off x="1703512" y="4005064"/>
            <a:ext cx="10081120" cy="9361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TW" sz="4800" dirty="0">
                <a:solidFill>
                  <a:schemeClr val="tx2"/>
                </a:solidFill>
                <a:latin typeface="獅尾圓體-Black" panose="020B0500000000000000" pitchFamily="34" charset="-120"/>
                <a:ea typeface="獅尾圓體-Black" panose="020B0500000000000000" pitchFamily="34" charset="-120"/>
              </a:rPr>
              <a:t>4-1</a:t>
            </a:r>
            <a:r>
              <a:rPr lang="zh-TW" altLang="en-US" sz="4800" dirty="0">
                <a:solidFill>
                  <a:schemeClr val="tx2"/>
                </a:solidFill>
                <a:latin typeface="獅尾圓體-Black" panose="020B0500000000000000" pitchFamily="34" charset="-120"/>
                <a:ea typeface="獅尾圓體-Black" panose="020B0500000000000000" pitchFamily="34" charset="-120"/>
              </a:rPr>
              <a:t>、</a:t>
            </a:r>
            <a:r>
              <a:rPr lang="zh-TW" altLang="zh-TW" sz="4800" dirty="0">
                <a:solidFill>
                  <a:schemeClr val="tx2"/>
                </a:solidFill>
                <a:latin typeface="獅尾圓體-Black" panose="020B0500000000000000" pitchFamily="34" charset="-120"/>
                <a:ea typeface="獅尾圓體-Black" panose="020B0500000000000000" pitchFamily="34" charset="-120"/>
              </a:rPr>
              <a:t>資安稽核技術</a:t>
            </a:r>
            <a:endParaRPr lang="zh-TW" altLang="en-US" sz="4800" dirty="0">
              <a:solidFill>
                <a:schemeClr val="tx2"/>
              </a:solidFill>
              <a:latin typeface="獅尾圓體-Black" panose="020B0500000000000000" pitchFamily="34" charset="-120"/>
              <a:ea typeface="獅尾圓體-Black" panose="020B0500000000000000" pitchFamily="34" charset="-12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6C7E5C3E-5B7E-8019-28FE-07DA2382414F}"/>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資安稽核技術</a:t>
            </a:r>
          </a:p>
        </p:txBody>
      </p:sp>
      <p:sp>
        <p:nvSpPr>
          <p:cNvPr id="6" name="內容版面配置區 2">
            <a:extLst>
              <a:ext uri="{FF2B5EF4-FFF2-40B4-BE49-F238E27FC236}">
                <a16:creationId xmlns:a16="http://schemas.microsoft.com/office/drawing/2014/main" xmlns="" id="{39C360B8-1F1C-84D6-4E05-E086C2A9DC1B}"/>
              </a:ext>
            </a:extLst>
          </p:cNvPr>
          <p:cNvSpPr txBox="1">
            <a:spLocks/>
          </p:cNvSpPr>
          <p:nvPr/>
        </p:nvSpPr>
        <p:spPr>
          <a:xfrm>
            <a:off x="692968" y="1628800"/>
            <a:ext cx="11163672"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8163" indent="-538163" algn="just">
              <a:lnSpc>
                <a:spcPts val="4800"/>
              </a:lnSpc>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常用稽核方法</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987425" lvl="1" indent="-450850" algn="just">
              <a:lnSpc>
                <a:spcPts val="3800"/>
              </a:lnSpc>
              <a:spcBef>
                <a:spcPts val="1000"/>
              </a:spcBef>
              <a:buFont typeface="Wingdings" panose="05000000000000000000" pitchFamily="2" charset="2"/>
              <a:buChar char="Ø"/>
              <a:tabLst>
                <a:tab pos="984250" algn="l"/>
              </a:tabLst>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書面檢閱</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1344613" lvl="1" indent="-357188" algn="just">
              <a:lnSpc>
                <a:spcPts val="3800"/>
              </a:lnSpc>
              <a:spcBef>
                <a:spcPts val="1000"/>
              </a:spcBef>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審查文件（如：弱點掃描報告 </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 初掃與復掃）</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1344613" lvl="1" indent="-357188" algn="just">
              <a:lnSpc>
                <a:spcPts val="3800"/>
              </a:lnSpc>
              <a:spcBef>
                <a:spcPts val="1000"/>
              </a:spcBef>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審查記錄（追蹤管考紀錄）</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987425" lvl="1" indent="-450850" algn="just">
              <a:lnSpc>
                <a:spcPts val="4800"/>
              </a:lnSpc>
              <a:spcBef>
                <a:spcPts val="1000"/>
              </a:spcBef>
              <a:buFont typeface="Wingdings" panose="05000000000000000000" pitchFamily="2" charset="2"/>
              <a:buChar char="Ø"/>
              <a:tabLst>
                <a:tab pos="984250" algn="l"/>
              </a:tabLst>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人員訪談</a:t>
            </a:r>
          </a:p>
          <a:p>
            <a:pPr marL="987425" lvl="1" indent="-450850" algn="just">
              <a:lnSpc>
                <a:spcPts val="4800"/>
              </a:lnSpc>
              <a:spcBef>
                <a:spcPts val="1000"/>
              </a:spcBef>
              <a:buFont typeface="Wingdings" panose="05000000000000000000" pitchFamily="2" charset="2"/>
              <a:buChar char="Ø"/>
              <a:tabLst>
                <a:tab pos="984250" algn="l"/>
              </a:tabLst>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實地觀察</a:t>
            </a:r>
          </a:p>
          <a:p>
            <a:pPr marL="987425" lvl="1" indent="-450850" algn="just">
              <a:lnSpc>
                <a:spcPts val="4800"/>
              </a:lnSpc>
              <a:spcBef>
                <a:spcPts val="1000"/>
              </a:spcBef>
              <a:buClr>
                <a:schemeClr val="tx1">
                  <a:lumMod val="65000"/>
                  <a:lumOff val="35000"/>
                </a:schemeClr>
              </a:buClr>
              <a:buFont typeface="Wingdings" panose="05000000000000000000" pitchFamily="2" charset="2"/>
              <a:buChar char="Ø"/>
              <a:tabLst>
                <a:tab pos="984250" algn="l"/>
              </a:tabLst>
            </a:pPr>
            <a:r>
              <a:rPr lang="zh-TW" altLang="en-US" sz="2800" dirty="0">
                <a:solidFill>
                  <a:srgbClr val="FF0000"/>
                </a:solidFill>
                <a:latin typeface="獅尾圓體-Medium" panose="020B0500000000000000" pitchFamily="34" charset="-120"/>
                <a:ea typeface="獅尾圓體-Medium" panose="020B0500000000000000" pitchFamily="34" charset="-120"/>
              </a:rPr>
              <a:t>紀錄與表單</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抽樣</a:t>
            </a:r>
            <a:endParaRPr lang="zh-TW" altLang="en-US" sz="2200"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Tree>
    <p:extLst>
      <p:ext uri="{BB962C8B-B14F-4D97-AF65-F5344CB8AC3E}">
        <p14:creationId xmlns:p14="http://schemas.microsoft.com/office/powerpoint/2010/main" xmlns="" val="34095833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3D8C0300-7055-F40B-813B-BB24C39C6AD0}"/>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資安稽核技術</a:t>
            </a:r>
          </a:p>
        </p:txBody>
      </p:sp>
      <p:sp>
        <p:nvSpPr>
          <p:cNvPr id="6" name="內容版面配置區 2">
            <a:extLst>
              <a:ext uri="{FF2B5EF4-FFF2-40B4-BE49-F238E27FC236}">
                <a16:creationId xmlns:a16="http://schemas.microsoft.com/office/drawing/2014/main" xmlns="" id="{8C3CFDC9-3D69-17EA-390E-CFD2A93F925D}"/>
              </a:ext>
            </a:extLst>
          </p:cNvPr>
          <p:cNvSpPr txBox="1">
            <a:spLocks/>
          </p:cNvSpPr>
          <p:nvPr/>
        </p:nvSpPr>
        <p:spPr>
          <a:xfrm>
            <a:off x="692968" y="1628800"/>
            <a:ext cx="11163672"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8163" indent="-538163" algn="just">
              <a:lnSpc>
                <a:spcPts val="4800"/>
              </a:lnSpc>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抽樣檢查技巧</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993775" lvl="1" indent="-457200" algn="just">
              <a:lnSpc>
                <a:spcPts val="4800"/>
              </a:lnSpc>
              <a:spcBef>
                <a:spcPts val="1000"/>
              </a:spcBef>
              <a:buFont typeface="Wingdings" panose="05000000000000000000" pitchFamily="2" charset="2"/>
              <a:buChar char="Ø"/>
              <a:tabLst>
                <a:tab pos="806450" algn="l"/>
              </a:tabLst>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從主要的活動中選出有</a:t>
            </a:r>
            <a:r>
              <a:rPr lang="zh-TW" altLang="en-US" sz="2800" dirty="0">
                <a:solidFill>
                  <a:srgbClr val="FF0000"/>
                </a:solidFill>
                <a:latin typeface="獅尾圓體-Medium" panose="020B0500000000000000" pitchFamily="34" charset="-120"/>
                <a:ea typeface="獅尾圓體-Medium" panose="020B0500000000000000" pitchFamily="34" charset="-120"/>
              </a:rPr>
              <a:t>代表性</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的樣本</a:t>
            </a:r>
          </a:p>
          <a:p>
            <a:pPr marL="993775" lvl="1" indent="-457200" algn="just">
              <a:lnSpc>
                <a:spcPts val="4800"/>
              </a:lnSpc>
              <a:spcBef>
                <a:spcPts val="1000"/>
              </a:spcBef>
              <a:buClr>
                <a:schemeClr val="tx1">
                  <a:lumMod val="65000"/>
                  <a:lumOff val="35000"/>
                </a:schemeClr>
              </a:buClr>
              <a:buFont typeface="Wingdings" panose="05000000000000000000" pitchFamily="2" charset="2"/>
              <a:buChar char="Ø"/>
              <a:tabLst>
                <a:tab pos="806450" algn="l"/>
              </a:tabLst>
            </a:pPr>
            <a:r>
              <a:rPr lang="zh-TW" altLang="en-US" sz="2800" dirty="0">
                <a:solidFill>
                  <a:srgbClr val="FF0000"/>
                </a:solidFill>
                <a:latin typeface="獅尾圓體-Medium" panose="020B0500000000000000" pitchFamily="34" charset="-120"/>
                <a:ea typeface="獅尾圓體-Medium" panose="020B0500000000000000" pitchFamily="34" charset="-120"/>
              </a:rPr>
              <a:t>高風險</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區域優先抽樣</a:t>
            </a:r>
          </a:p>
          <a:p>
            <a:pPr marL="993775" lvl="1" indent="-457200" algn="just">
              <a:lnSpc>
                <a:spcPts val="4800"/>
              </a:lnSpc>
              <a:spcBef>
                <a:spcPts val="1000"/>
              </a:spcBef>
              <a:buClr>
                <a:schemeClr val="tx1">
                  <a:lumMod val="65000"/>
                  <a:lumOff val="35000"/>
                </a:schemeClr>
              </a:buClr>
              <a:buFont typeface="Wingdings" panose="05000000000000000000" pitchFamily="2" charset="2"/>
              <a:buChar char="Ø"/>
              <a:tabLst>
                <a:tab pos="806450" algn="l"/>
              </a:tabLst>
            </a:pPr>
            <a:r>
              <a:rPr lang="zh-TW" altLang="en-US" sz="2800" dirty="0">
                <a:solidFill>
                  <a:srgbClr val="FF0000"/>
                </a:solidFill>
                <a:latin typeface="獅尾圓體-Medium" panose="020B0500000000000000" pitchFamily="34" charset="-120"/>
                <a:ea typeface="獅尾圓體-Medium" panose="020B0500000000000000" pitchFamily="34" charset="-120"/>
              </a:rPr>
              <a:t>時間</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考量下稽核員須決定大小和選擇 </a:t>
            </a:r>
          </a:p>
          <a:p>
            <a:pPr marL="993775" lvl="1" indent="-457200" algn="just">
              <a:lnSpc>
                <a:spcPts val="4800"/>
              </a:lnSpc>
              <a:spcBef>
                <a:spcPts val="1000"/>
              </a:spcBef>
              <a:buFont typeface="Wingdings" panose="05000000000000000000" pitchFamily="2" charset="2"/>
              <a:buChar char="Ø"/>
              <a:tabLst>
                <a:tab pos="806450" algn="l"/>
              </a:tabLst>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抽樣大小應取決於</a:t>
            </a:r>
            <a:r>
              <a:rPr lang="zh-TW" altLang="en-US" sz="2800" dirty="0">
                <a:solidFill>
                  <a:srgbClr val="FF0000"/>
                </a:solidFill>
                <a:latin typeface="獅尾圓體-Medium" panose="020B0500000000000000" pitchFamily="34" charset="-120"/>
                <a:ea typeface="獅尾圓體-Medium" panose="020B0500000000000000" pitchFamily="34" charset="-120"/>
              </a:rPr>
              <a:t>信心是否能被確保</a:t>
            </a:r>
          </a:p>
        </p:txBody>
      </p:sp>
    </p:spTree>
    <p:extLst>
      <p:ext uri="{BB962C8B-B14F-4D97-AF65-F5344CB8AC3E}">
        <p14:creationId xmlns:p14="http://schemas.microsoft.com/office/powerpoint/2010/main" xmlns="" val="38908353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474D48E0-E864-6CC3-5386-4A259C733712}"/>
              </a:ext>
            </a:extLst>
          </p:cNvPr>
          <p:cNvSpPr/>
          <p:nvPr/>
        </p:nvSpPr>
        <p:spPr>
          <a:xfrm>
            <a:off x="696640" y="6021288"/>
            <a:ext cx="11160000" cy="57606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標題 1">
            <a:extLst>
              <a:ext uri="{FF2B5EF4-FFF2-40B4-BE49-F238E27FC236}">
                <a16:creationId xmlns:a16="http://schemas.microsoft.com/office/drawing/2014/main" xmlns="" id="{10674046-1483-AA2A-9F8C-C3389BC86284}"/>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資安稽核技術</a:t>
            </a:r>
          </a:p>
        </p:txBody>
      </p:sp>
      <p:sp>
        <p:nvSpPr>
          <p:cNvPr id="6" name="內容版面配置區 2">
            <a:extLst>
              <a:ext uri="{FF2B5EF4-FFF2-40B4-BE49-F238E27FC236}">
                <a16:creationId xmlns:a16="http://schemas.microsoft.com/office/drawing/2014/main" xmlns="" id="{8C7280BA-85C2-BB9C-DFAD-809D00F25D18}"/>
              </a:ext>
            </a:extLst>
          </p:cNvPr>
          <p:cNvSpPr txBox="1">
            <a:spLocks/>
          </p:cNvSpPr>
          <p:nvPr/>
        </p:nvSpPr>
        <p:spPr>
          <a:xfrm>
            <a:off x="692968" y="1628800"/>
            <a:ext cx="11163672" cy="42484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8163" indent="-538163" algn="just">
              <a:lnSpc>
                <a:spcPts val="4800"/>
              </a:lnSpc>
              <a:buFont typeface="Wingdings" panose="05000000000000000000" pitchFamily="2" charset="2"/>
              <a:buChar char="l"/>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稽核軌跡與稽核軌跡設計</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993775" lvl="1" indent="-457200" algn="just">
              <a:lnSpc>
                <a:spcPts val="4800"/>
              </a:lnSpc>
              <a:spcBef>
                <a:spcPts val="1000"/>
              </a:spcBef>
              <a:buFont typeface="Wingdings" panose="05000000000000000000" pitchFamily="2" charset="2"/>
              <a:buChar char="Ø"/>
              <a:tabLst>
                <a:tab pos="806450" algn="l"/>
              </a:tabLst>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稽核軌跡（</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Audit trail</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1344613" lvl="1" indent="-357188" algn="just">
              <a:lnSpc>
                <a:spcPts val="4800"/>
              </a:lnSpc>
              <a:spcBef>
                <a:spcPts val="1000"/>
              </a:spcBef>
              <a:tabLst>
                <a:tab pos="1076325" algn="l"/>
              </a:tabLst>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是一種作為資訊系統稽核手段。</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1344613" lvl="1" indent="-357188" algn="just">
              <a:lnSpc>
                <a:spcPts val="4800"/>
              </a:lnSpc>
              <a:spcBef>
                <a:spcPts val="1000"/>
              </a:spcBef>
              <a:tabLst>
                <a:tab pos="1076325" algn="l"/>
              </a:tabLst>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記錄與安全相關的、具時間順序的資料。</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1344613" lvl="1" indent="-357188" algn="just">
              <a:lnSpc>
                <a:spcPts val="4800"/>
              </a:lnSpc>
              <a:spcBef>
                <a:spcPts val="1000"/>
              </a:spcBef>
              <a:tabLst>
                <a:tab pos="1076325" algn="l"/>
              </a:tabLst>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提供影響特定操作</a:t>
            </a:r>
            <a:r>
              <a:rPr lang="zh-TW" altLang="en-US" sz="2800" dirty="0">
                <a:solidFill>
                  <a:schemeClr val="tx1">
                    <a:lumMod val="65000"/>
                    <a:lumOff val="35000"/>
                  </a:schemeClr>
                </a:solidFill>
                <a:latin typeface="PMingLiU" panose="02020500000000000000" pitchFamily="18" charset="-120"/>
                <a:ea typeface="PMingLiU" panose="02020500000000000000" pitchFamily="18" charset="-120"/>
              </a:rPr>
              <a:t>、</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程序的活動順序之文件證據或事件。</a:t>
            </a:r>
            <a:endPar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
        <p:nvSpPr>
          <p:cNvPr id="11" name="矩形 10">
            <a:extLst>
              <a:ext uri="{FF2B5EF4-FFF2-40B4-BE49-F238E27FC236}">
                <a16:creationId xmlns:a16="http://schemas.microsoft.com/office/drawing/2014/main" xmlns="" id="{ECBD351B-7459-890B-C38F-491DE34D35BA}"/>
              </a:ext>
            </a:extLst>
          </p:cNvPr>
          <p:cNvSpPr/>
          <p:nvPr/>
        </p:nvSpPr>
        <p:spPr>
          <a:xfrm>
            <a:off x="695400" y="6124359"/>
            <a:ext cx="8640960" cy="369332"/>
          </a:xfrm>
          <a:prstGeom prst="rect">
            <a:avLst/>
          </a:prstGeom>
        </p:spPr>
        <p:txBody>
          <a:bodyPr wrap="square" anchor="ctr">
            <a:spAutoFit/>
          </a:bodyPr>
          <a:lstStyle/>
          <a:p>
            <a:pPr algn="just">
              <a:spcBef>
                <a:spcPts val="1000"/>
              </a:spcBef>
            </a:pPr>
            <a:r>
              <a:rPr lang="zh-TW" altLang="en-US" dirty="0">
                <a:solidFill>
                  <a:schemeClr val="bg1"/>
                </a:solidFill>
                <a:latin typeface="獅尾圓體-Medium" panose="020B0500000000000000" pitchFamily="34" charset="-120"/>
                <a:ea typeface="獅尾圓體-Medium" panose="020B0500000000000000" pitchFamily="34" charset="-120"/>
              </a:rPr>
              <a:t>資料來源：</a:t>
            </a:r>
            <a:r>
              <a:rPr lang="en-US" altLang="zh-TW" dirty="0">
                <a:solidFill>
                  <a:schemeClr val="bg1"/>
                </a:solidFill>
                <a:latin typeface="獅尾圓體-Medium" panose="020B0500000000000000" pitchFamily="34" charset="-120"/>
                <a:ea typeface="獅尾圓體-Medium" panose="020B0500000000000000" pitchFamily="34" charset="-120"/>
              </a:rPr>
              <a:t>https://en.wikipedia.org/wiki/Audit_trail</a:t>
            </a:r>
          </a:p>
        </p:txBody>
      </p:sp>
    </p:spTree>
    <p:extLst>
      <p:ext uri="{BB962C8B-B14F-4D97-AF65-F5344CB8AC3E}">
        <p14:creationId xmlns:p14="http://schemas.microsoft.com/office/powerpoint/2010/main" xmlns="" val="37919924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xmlns="" id="{C356048F-6EE1-250E-A96A-2FE3F9178C1A}"/>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資安稽核技術</a:t>
            </a:r>
          </a:p>
        </p:txBody>
      </p:sp>
      <p:sp>
        <p:nvSpPr>
          <p:cNvPr id="8" name="內容版面配置區 2">
            <a:extLst>
              <a:ext uri="{FF2B5EF4-FFF2-40B4-BE49-F238E27FC236}">
                <a16:creationId xmlns:a16="http://schemas.microsoft.com/office/drawing/2014/main" xmlns="" id="{14FDAA89-7F2D-B137-887C-CE0C1CBC21E2}"/>
              </a:ext>
            </a:extLst>
          </p:cNvPr>
          <p:cNvSpPr txBox="1">
            <a:spLocks/>
          </p:cNvSpPr>
          <p:nvPr/>
        </p:nvSpPr>
        <p:spPr>
          <a:xfrm>
            <a:off x="767408" y="1556792"/>
            <a:ext cx="11089232" cy="5760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lvl="1" indent="-449263" algn="just">
              <a:lnSpc>
                <a:spcPct val="100000"/>
              </a:lnSpc>
              <a:spcBef>
                <a:spcPts val="1000"/>
              </a:spcBef>
              <a:buClr>
                <a:schemeClr val="tx1">
                  <a:lumMod val="65000"/>
                  <a:lumOff val="35000"/>
                </a:schemeClr>
              </a:buClr>
              <a:buSzPct val="100000"/>
              <a:buFont typeface="Wingdings" panose="05000000000000000000" pitchFamily="2" charset="2"/>
              <a:buChar char="l"/>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稽核軌跡設計</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1</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：序列式（</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Sequential</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a:t>
            </a:r>
            <a:endParaRPr lang="zh-TW" altLang="en-US" sz="2800" dirty="0">
              <a:solidFill>
                <a:schemeClr val="tx1">
                  <a:lumMod val="65000"/>
                  <a:lumOff val="35000"/>
                </a:schemeClr>
              </a:solidFill>
              <a:highlight>
                <a:srgbClr val="FFFF00"/>
              </a:highlight>
              <a:latin typeface="獅尾圓體-Medium" panose="020B0500000000000000" pitchFamily="34" charset="-120"/>
              <a:ea typeface="獅尾圓體-Medium" panose="020B0500000000000000" pitchFamily="34" charset="-120"/>
            </a:endParaRPr>
          </a:p>
        </p:txBody>
      </p:sp>
      <p:graphicFrame>
        <p:nvGraphicFramePr>
          <p:cNvPr id="10" name="表格 9">
            <a:extLst>
              <a:ext uri="{FF2B5EF4-FFF2-40B4-BE49-F238E27FC236}">
                <a16:creationId xmlns:a16="http://schemas.microsoft.com/office/drawing/2014/main" xmlns="" id="{29DFEDA1-E877-E070-E8D1-A2820D50B080}"/>
              </a:ext>
            </a:extLst>
          </p:cNvPr>
          <p:cNvGraphicFramePr>
            <a:graphicFrameLocks noGrp="1"/>
          </p:cNvGraphicFramePr>
          <p:nvPr>
            <p:extLst>
              <p:ext uri="{D42A27DB-BD31-4B8C-83A1-F6EECF244321}">
                <p14:modId xmlns:p14="http://schemas.microsoft.com/office/powerpoint/2010/main" xmlns="" val="2669320015"/>
              </p:ext>
            </p:extLst>
          </p:nvPr>
        </p:nvGraphicFramePr>
        <p:xfrm>
          <a:off x="984584" y="2204864"/>
          <a:ext cx="10872056" cy="4176466"/>
        </p:xfrm>
        <a:graphic>
          <a:graphicData uri="http://schemas.openxmlformats.org/drawingml/2006/table">
            <a:tbl>
              <a:tblPr firstRow="1" firstCol="1" lastRow="1" lastCol="1" bandRow="1" bandCol="1">
                <a:tableStyleId>{69012ECD-51FC-41F1-AA8D-1B2483CD663E}</a:tableStyleId>
              </a:tblPr>
              <a:tblGrid>
                <a:gridCol w="1198608">
                  <a:extLst>
                    <a:ext uri="{9D8B030D-6E8A-4147-A177-3AD203B41FA5}">
                      <a16:colId xmlns:a16="http://schemas.microsoft.com/office/drawing/2014/main" xmlns="" val="739727456"/>
                    </a:ext>
                  </a:extLst>
                </a:gridCol>
                <a:gridCol w="9673448">
                  <a:extLst>
                    <a:ext uri="{9D8B030D-6E8A-4147-A177-3AD203B41FA5}">
                      <a16:colId xmlns:a16="http://schemas.microsoft.com/office/drawing/2014/main" xmlns="" val="1026065417"/>
                    </a:ext>
                  </a:extLst>
                </a:gridCol>
              </a:tblGrid>
              <a:tr h="480178">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kern="1200" baseline="0" dirty="0">
                          <a:solidFill>
                            <a:schemeClr val="bg1"/>
                          </a:solidFill>
                          <a:latin typeface="獅尾圓體-Medium" panose="020B0500000000000000" pitchFamily="34" charset="-120"/>
                          <a:ea typeface="獅尾圓體-Medium" panose="020B0500000000000000" pitchFamily="34" charset="-120"/>
                          <a:cs typeface="+mn-cs"/>
                        </a:rPr>
                        <a:t> </a:t>
                      </a:r>
                      <a:r>
                        <a:rPr lang="en-US" sz="1800" b="0" kern="1200" baseline="0" dirty="0" err="1">
                          <a:solidFill>
                            <a:schemeClr val="bg1"/>
                          </a:solidFill>
                          <a:latin typeface="獅尾圓體-Medium" panose="020B0500000000000000" pitchFamily="34" charset="-120"/>
                          <a:ea typeface="獅尾圓體-Medium" panose="020B0500000000000000" pitchFamily="34" charset="-120"/>
                          <a:cs typeface="+mn-cs"/>
                        </a:rPr>
                        <a:t>稽核項目</a:t>
                      </a:r>
                      <a:endParaRPr lang="zh-TW" altLang="en-US" sz="1800" b="0" kern="1200" baseline="0" dirty="0">
                        <a:solidFill>
                          <a:schemeClr val="bg1"/>
                        </a:solidFill>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kern="1200" baseline="0" dirty="0">
                          <a:solidFill>
                            <a:schemeClr val="bg1"/>
                          </a:solidFill>
                          <a:latin typeface="獅尾圓體-Medium" panose="020B0500000000000000" pitchFamily="34" charset="-120"/>
                          <a:ea typeface="獅尾圓體-Medium" panose="020B0500000000000000" pitchFamily="34" charset="-120"/>
                          <a:cs typeface="+mn-cs"/>
                        </a:rPr>
                        <a:t> </a:t>
                      </a:r>
                      <a:r>
                        <a:rPr lang="zh-TW" altLang="en-US" sz="1800" b="0" kern="1200" baseline="0" dirty="0">
                          <a:solidFill>
                            <a:schemeClr val="bg1"/>
                          </a:solidFill>
                          <a:latin typeface="獅尾圓體-Medium" panose="020B0500000000000000" pitchFamily="34" charset="-120"/>
                          <a:ea typeface="獅尾圓體-Medium" panose="020B0500000000000000" pitchFamily="34" charset="-120"/>
                          <a:cs typeface="+mn-cs"/>
                        </a:rPr>
                        <a:t>資通安全稽核檢核項目</a:t>
                      </a: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xmlns="" val="534313648"/>
                  </a:ext>
                </a:extLst>
              </a:tr>
              <a:tr h="924072">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0" marR="84455" indent="0" algn="ctr" defTabSz="0" rtl="0" eaLnBrk="1" latinLnBrk="0" hangingPunct="1">
                        <a:lnSpc>
                          <a:spcPct val="100000"/>
                        </a:lnSpc>
                        <a:spcBef>
                          <a:spcPts val="0"/>
                        </a:spcBef>
                        <a:spcAft>
                          <a:spcPts val="0"/>
                        </a:spcAft>
                      </a:pPr>
                      <a:r>
                        <a:rPr kumimoji="1" 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4.1</a:t>
                      </a:r>
                      <a:endPar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87313" marR="7620" indent="0" algn="just" defTabSz="914400" rtl="0" eaLnBrk="1" latinLnBrk="0" hangingPunct="1">
                        <a:lnSpc>
                          <a:spcPct val="100000"/>
                        </a:lnSpc>
                        <a:spcBef>
                          <a:spcPts val="0"/>
                        </a:spcBef>
                        <a:spcAft>
                          <a:spcPts val="0"/>
                        </a:spcAft>
                      </a:pPr>
                      <a:r>
                        <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是否確實</a:t>
                      </a:r>
                      <a:r>
                        <a:rPr kumimoji="1" lang="zh-TW" altLang="en-US" sz="1800" b="0" kern="1200" baseline="0" dirty="0">
                          <a:solidFill>
                            <a:srgbClr val="FF0000"/>
                          </a:solidFill>
                          <a:latin typeface="獅尾圓體-Medium" panose="020B0500000000000000" pitchFamily="34" charset="-120"/>
                          <a:ea typeface="獅尾圓體-Medium" panose="020B0500000000000000" pitchFamily="34" charset="-120"/>
                          <a:cs typeface="+mn-cs"/>
                        </a:rPr>
                        <a:t>盤點資產建立清冊</a:t>
                      </a:r>
                      <a:r>
                        <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（如識別擁有者及使用者等），且鑑別其資產價值？</a:t>
                      </a: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2722845215"/>
                  </a:ext>
                </a:extLst>
              </a:tr>
              <a:tr h="924072">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0" marR="84455" indent="0" algn="ctr" defTabSz="0" rtl="0" eaLnBrk="1" latinLnBrk="0" hangingPunct="1">
                        <a:lnSpc>
                          <a:spcPct val="100000"/>
                        </a:lnSpc>
                        <a:spcBef>
                          <a:spcPts val="0"/>
                        </a:spcBef>
                        <a:spcAft>
                          <a:spcPts val="0"/>
                        </a:spcAft>
                      </a:pPr>
                      <a:r>
                        <a:rPr kumimoji="1" 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4.2</a:t>
                      </a:r>
                      <a:endPar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87313" marR="1905" indent="0" algn="just" defTabSz="914400" rtl="0" eaLnBrk="1" latinLnBrk="0" hangingPunct="1">
                        <a:lnSpc>
                          <a:spcPct val="100000"/>
                        </a:lnSpc>
                        <a:spcBef>
                          <a:spcPts val="0"/>
                        </a:spcBef>
                        <a:spcAft>
                          <a:spcPts val="0"/>
                        </a:spcAft>
                      </a:pPr>
                      <a:r>
                        <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是否訂定</a:t>
                      </a:r>
                      <a:r>
                        <a:rPr kumimoji="1" lang="zh-TW" altLang="en-US" sz="1800" b="0" kern="1200" baseline="0" dirty="0">
                          <a:solidFill>
                            <a:srgbClr val="FF0000"/>
                          </a:solidFill>
                          <a:latin typeface="獅尾圓體-Medium" panose="020B0500000000000000" pitchFamily="34" charset="-120"/>
                          <a:ea typeface="獅尾圓體-Medium" panose="020B0500000000000000" pitchFamily="34" charset="-120"/>
                          <a:cs typeface="+mn-cs"/>
                        </a:rPr>
                        <a:t>資產異動管理程序</a:t>
                      </a:r>
                      <a:r>
                        <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，定期更新資產清冊，且落實執行？</a:t>
                      </a: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41684103"/>
                  </a:ext>
                </a:extLst>
              </a:tr>
              <a:tr h="924072">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0" marR="84455" indent="0" algn="ctr" defTabSz="0" rtl="0" eaLnBrk="1" latinLnBrk="0" hangingPunct="1">
                        <a:lnSpc>
                          <a:spcPct val="100000"/>
                        </a:lnSpc>
                        <a:spcBef>
                          <a:spcPts val="0"/>
                        </a:spcBef>
                        <a:spcAft>
                          <a:spcPts val="0"/>
                        </a:spcAft>
                      </a:pPr>
                      <a:r>
                        <a:rPr kumimoji="1" 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4.3</a:t>
                      </a:r>
                      <a:endPar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87313" marR="1905" indent="0" algn="just" defTabSz="914400" rtl="0" eaLnBrk="1" latinLnBrk="0" hangingPunct="1">
                        <a:lnSpc>
                          <a:spcPct val="100000"/>
                        </a:lnSpc>
                        <a:spcBef>
                          <a:spcPts val="0"/>
                        </a:spcBef>
                        <a:spcAft>
                          <a:spcPts val="0"/>
                        </a:spcAft>
                      </a:pPr>
                      <a:r>
                        <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是否</a:t>
                      </a:r>
                      <a:r>
                        <a:rPr kumimoji="1" lang="zh-TW" altLang="en-US" sz="1800" b="0" kern="1200" baseline="0" dirty="0">
                          <a:solidFill>
                            <a:srgbClr val="FF0000"/>
                          </a:solidFill>
                          <a:latin typeface="獅尾圓體-Medium" panose="020B0500000000000000" pitchFamily="34" charset="-120"/>
                          <a:ea typeface="獅尾圓體-Medium" panose="020B0500000000000000" pitchFamily="34" charset="-120"/>
                          <a:cs typeface="+mn-cs"/>
                        </a:rPr>
                        <a:t>建立風險準則</a:t>
                      </a:r>
                      <a:r>
                        <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且執行</a:t>
                      </a:r>
                      <a:r>
                        <a:rPr kumimoji="1" lang="zh-TW" altLang="en-US" sz="1800" b="0" kern="1200" baseline="0" dirty="0">
                          <a:solidFill>
                            <a:srgbClr val="FF0000"/>
                          </a:solidFill>
                          <a:latin typeface="獅尾圓體-Medium" panose="020B0500000000000000" pitchFamily="34" charset="-120"/>
                          <a:ea typeface="獅尾圓體-Medium" panose="020B0500000000000000" pitchFamily="34" charset="-120"/>
                          <a:cs typeface="+mn-cs"/>
                        </a:rPr>
                        <a:t>風險評估作業</a:t>
                      </a:r>
                      <a:r>
                        <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，並針對重要資訊資產鑑別其可能遭遇之風險，分析</a:t>
                      </a:r>
                      <a:r>
                        <a:rPr kumimoji="1" lang="en-US" altLang="zh-TW"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
                      </a:r>
                      <a:br>
                        <a:rPr kumimoji="1" lang="en-US" altLang="zh-TW"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br>
                      <a:r>
                        <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其喪失機密性、完整性及可用性之衝擊？</a:t>
                      </a: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2131184413"/>
                  </a:ext>
                </a:extLst>
              </a:tr>
              <a:tr h="924072">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0" marR="84455" indent="0" algn="ctr" defTabSz="0" rtl="0" eaLnBrk="1" latinLnBrk="0" hangingPunct="1">
                        <a:lnSpc>
                          <a:spcPct val="100000"/>
                        </a:lnSpc>
                        <a:spcBef>
                          <a:spcPts val="0"/>
                        </a:spcBef>
                        <a:spcAft>
                          <a:spcPts val="0"/>
                        </a:spcAft>
                      </a:pPr>
                      <a:r>
                        <a:rPr kumimoji="1" 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4.4</a:t>
                      </a:r>
                      <a:endPar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87313" marR="1905" indent="0" algn="just" defTabSz="914400" rtl="0" eaLnBrk="1" latinLnBrk="0" hangingPunct="1">
                        <a:lnSpc>
                          <a:spcPct val="100000"/>
                        </a:lnSpc>
                        <a:spcBef>
                          <a:spcPts val="0"/>
                        </a:spcBef>
                        <a:spcAft>
                          <a:spcPts val="0"/>
                        </a:spcAft>
                      </a:pPr>
                      <a:r>
                        <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是否訂定風險處理程序，選擇適合之資通安全控制措施，且相關控制措施經權責人員核可？</a:t>
                      </a: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4215383614"/>
                  </a:ext>
                </a:extLst>
              </a:tr>
            </a:tbl>
          </a:graphicData>
        </a:graphic>
      </p:graphicFrame>
      <p:cxnSp>
        <p:nvCxnSpPr>
          <p:cNvPr id="11" name="直線單箭頭接點 10">
            <a:extLst>
              <a:ext uri="{FF2B5EF4-FFF2-40B4-BE49-F238E27FC236}">
                <a16:creationId xmlns:a16="http://schemas.microsoft.com/office/drawing/2014/main" xmlns="" id="{F62F3733-2BA5-BBA1-9D7B-AB9E88739BC3}"/>
              </a:ext>
            </a:extLst>
          </p:cNvPr>
          <p:cNvCxnSpPr/>
          <p:nvPr/>
        </p:nvCxnSpPr>
        <p:spPr>
          <a:xfrm flipH="1">
            <a:off x="695400" y="2363879"/>
            <a:ext cx="15776" cy="36575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027036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1">
            <a:extLst>
              <a:ext uri="{FF2B5EF4-FFF2-40B4-BE49-F238E27FC236}">
                <a16:creationId xmlns:a16="http://schemas.microsoft.com/office/drawing/2014/main" xmlns="" id="{0DFB7B5D-2098-E7E6-B95A-77553207AE38}"/>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資安稽核技術</a:t>
            </a:r>
          </a:p>
        </p:txBody>
      </p:sp>
      <p:sp>
        <p:nvSpPr>
          <p:cNvPr id="10" name="內容版面配置區 2">
            <a:extLst>
              <a:ext uri="{FF2B5EF4-FFF2-40B4-BE49-F238E27FC236}">
                <a16:creationId xmlns:a16="http://schemas.microsoft.com/office/drawing/2014/main" xmlns="" id="{1EB99351-75FC-643C-B6A2-036E1182104A}"/>
              </a:ext>
            </a:extLst>
          </p:cNvPr>
          <p:cNvSpPr txBox="1">
            <a:spLocks/>
          </p:cNvSpPr>
          <p:nvPr/>
        </p:nvSpPr>
        <p:spPr>
          <a:xfrm>
            <a:off x="767408" y="1556792"/>
            <a:ext cx="11089232" cy="5760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lvl="1" indent="-449263" algn="just">
              <a:lnSpc>
                <a:spcPct val="100000"/>
              </a:lnSpc>
              <a:spcBef>
                <a:spcPts val="1000"/>
              </a:spcBef>
              <a:buClr>
                <a:schemeClr val="tx1">
                  <a:lumMod val="65000"/>
                  <a:lumOff val="35000"/>
                </a:schemeClr>
              </a:buClr>
              <a:buSzPct val="100000"/>
              <a:buFont typeface="Wingdings" panose="05000000000000000000" pitchFamily="2" charset="2"/>
              <a:buChar char="l"/>
            </a:pP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稽核軌跡設計</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2</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：情境式（</a:t>
            </a:r>
            <a:r>
              <a:rPr lang="en-US" altLang="zh-TW" sz="2800" dirty="0">
                <a:solidFill>
                  <a:schemeClr val="tx1">
                    <a:lumMod val="65000"/>
                    <a:lumOff val="35000"/>
                  </a:schemeClr>
                </a:solidFill>
                <a:latin typeface="獅尾圓體-Medium" panose="020B0500000000000000" pitchFamily="34" charset="-120"/>
                <a:ea typeface="獅尾圓體-Medium" panose="020B0500000000000000" pitchFamily="34" charset="-120"/>
              </a:rPr>
              <a:t>Scenario Based</a:t>
            </a:r>
            <a:r>
              <a:rPr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a:t>
            </a:r>
            <a:endParaRPr lang="zh-TW" altLang="en-US" sz="2800" dirty="0">
              <a:solidFill>
                <a:schemeClr val="tx1">
                  <a:lumMod val="65000"/>
                  <a:lumOff val="35000"/>
                </a:schemeClr>
              </a:solidFill>
              <a:highlight>
                <a:srgbClr val="FFFF00"/>
              </a:highlight>
              <a:latin typeface="獅尾圓體-Medium" panose="020B0500000000000000" pitchFamily="34" charset="-120"/>
              <a:ea typeface="獅尾圓體-Medium" panose="020B0500000000000000" pitchFamily="34" charset="-120"/>
            </a:endParaRPr>
          </a:p>
        </p:txBody>
      </p:sp>
      <p:graphicFrame>
        <p:nvGraphicFramePr>
          <p:cNvPr id="11" name="表格 10">
            <a:extLst>
              <a:ext uri="{FF2B5EF4-FFF2-40B4-BE49-F238E27FC236}">
                <a16:creationId xmlns:a16="http://schemas.microsoft.com/office/drawing/2014/main" xmlns="" id="{BCFC1821-FFCB-A16F-669E-1819468AD66D}"/>
              </a:ext>
            </a:extLst>
          </p:cNvPr>
          <p:cNvGraphicFramePr>
            <a:graphicFrameLocks noGrp="1"/>
          </p:cNvGraphicFramePr>
          <p:nvPr>
            <p:extLst>
              <p:ext uri="{D42A27DB-BD31-4B8C-83A1-F6EECF244321}">
                <p14:modId xmlns:p14="http://schemas.microsoft.com/office/powerpoint/2010/main" xmlns="" val="3753777063"/>
              </p:ext>
            </p:extLst>
          </p:nvPr>
        </p:nvGraphicFramePr>
        <p:xfrm>
          <a:off x="1631504" y="2204864"/>
          <a:ext cx="10225136" cy="4320478"/>
        </p:xfrm>
        <a:graphic>
          <a:graphicData uri="http://schemas.openxmlformats.org/drawingml/2006/table">
            <a:tbl>
              <a:tblPr firstRow="1" firstCol="1" lastRow="1" lastCol="1" bandRow="1" bandCol="1">
                <a:tableStyleId>{69012ECD-51FC-41F1-AA8D-1B2483CD663E}</a:tableStyleId>
              </a:tblPr>
              <a:tblGrid>
                <a:gridCol w="1119541">
                  <a:extLst>
                    <a:ext uri="{9D8B030D-6E8A-4147-A177-3AD203B41FA5}">
                      <a16:colId xmlns:a16="http://schemas.microsoft.com/office/drawing/2014/main" xmlns="" val="739727456"/>
                    </a:ext>
                  </a:extLst>
                </a:gridCol>
                <a:gridCol w="9105595">
                  <a:extLst>
                    <a:ext uri="{9D8B030D-6E8A-4147-A177-3AD203B41FA5}">
                      <a16:colId xmlns:a16="http://schemas.microsoft.com/office/drawing/2014/main" xmlns="" val="1026065417"/>
                    </a:ext>
                  </a:extLst>
                </a:gridCol>
              </a:tblGrid>
              <a:tr h="576070">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kern="1200" baseline="0" dirty="0">
                          <a:solidFill>
                            <a:schemeClr val="bg1"/>
                          </a:solidFill>
                          <a:latin typeface="獅尾圓體-Medium" panose="020B0500000000000000" pitchFamily="34" charset="-120"/>
                          <a:ea typeface="獅尾圓體-Medium" panose="020B0500000000000000" pitchFamily="34" charset="-120"/>
                          <a:cs typeface="+mn-cs"/>
                        </a:rPr>
                        <a:t> </a:t>
                      </a:r>
                      <a:r>
                        <a:rPr lang="en-US" sz="1800" b="0" kern="1200" baseline="0" dirty="0" err="1">
                          <a:solidFill>
                            <a:schemeClr val="bg1"/>
                          </a:solidFill>
                          <a:latin typeface="獅尾圓體-Medium" panose="020B0500000000000000" pitchFamily="34" charset="-120"/>
                          <a:ea typeface="獅尾圓體-Medium" panose="020B0500000000000000" pitchFamily="34" charset="-120"/>
                          <a:cs typeface="+mn-cs"/>
                        </a:rPr>
                        <a:t>稽核項目</a:t>
                      </a:r>
                      <a:endParaRPr lang="zh-TW" altLang="en-US" sz="1800" b="0" kern="1200" baseline="0" dirty="0">
                        <a:solidFill>
                          <a:schemeClr val="bg1"/>
                        </a:solidFill>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kern="1200" baseline="0" dirty="0">
                          <a:solidFill>
                            <a:schemeClr val="bg1"/>
                          </a:solidFill>
                          <a:latin typeface="獅尾圓體-Medium" panose="020B0500000000000000" pitchFamily="34" charset="-120"/>
                          <a:ea typeface="獅尾圓體-Medium" panose="020B0500000000000000" pitchFamily="34" charset="-120"/>
                          <a:cs typeface="+mn-cs"/>
                        </a:rPr>
                        <a:t> </a:t>
                      </a:r>
                      <a:r>
                        <a:rPr lang="zh-TW" altLang="en-US" sz="1800" b="0" kern="1200" baseline="0" dirty="0">
                          <a:solidFill>
                            <a:schemeClr val="bg1"/>
                          </a:solidFill>
                          <a:latin typeface="獅尾圓體-Medium" panose="020B0500000000000000" pitchFamily="34" charset="-120"/>
                          <a:ea typeface="獅尾圓體-Medium" panose="020B0500000000000000" pitchFamily="34" charset="-120"/>
                          <a:cs typeface="+mn-cs"/>
                        </a:rPr>
                        <a:t>資通安全稽核檢核項目</a:t>
                      </a: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xmlns="" val="534313648"/>
                  </a:ext>
                </a:extLst>
              </a:tr>
              <a:tr h="576070">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0" marR="7620" indent="0" algn="ctr" defTabSz="914400" rtl="0" eaLnBrk="1" latinLnBrk="0" hangingPunct="1">
                        <a:lnSpc>
                          <a:spcPct val="100000"/>
                        </a:lnSpc>
                        <a:spcBef>
                          <a:spcPts val="0"/>
                        </a:spcBef>
                        <a:spcAft>
                          <a:spcPts val="0"/>
                        </a:spcAft>
                      </a:pPr>
                      <a:r>
                        <a:rPr kumimoji="1" 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8.2</a:t>
                      </a:r>
                      <a:endPar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87313" marR="7620" indent="0" algn="just" defTabSz="914400" rtl="0" eaLnBrk="1" latinLnBrk="0" hangingPunct="1">
                        <a:lnSpc>
                          <a:spcPct val="100000"/>
                        </a:lnSpc>
                        <a:spcBef>
                          <a:spcPts val="0"/>
                        </a:spcBef>
                        <a:spcAft>
                          <a:spcPts val="0"/>
                        </a:spcAft>
                      </a:pPr>
                      <a:r>
                        <a:rPr kumimoji="1" lang="en-US" sz="1800" b="0" kern="1200" baseline="0" dirty="0" err="1">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資通系統開發過程請是否依</a:t>
                      </a:r>
                      <a:r>
                        <a:rPr kumimoji="1" lang="en-US" sz="1800" b="0" kern="1200" baseline="0" dirty="0" err="1">
                          <a:solidFill>
                            <a:srgbClr val="FF0000"/>
                          </a:solidFill>
                          <a:latin typeface="獅尾圓體-Medium" panose="020B0500000000000000" pitchFamily="34" charset="-120"/>
                          <a:ea typeface="獅尾圓體-Medium" panose="020B0500000000000000" pitchFamily="34" charset="-120"/>
                          <a:cs typeface="+mn-cs"/>
                        </a:rPr>
                        <a:t>安全系統發展生命週期</a:t>
                      </a:r>
                      <a:r>
                        <a:rPr kumimoji="1" lang="zh-TW" altLang="en-US" sz="1800" b="0" kern="1200" baseline="0" dirty="0">
                          <a:solidFill>
                            <a:srgbClr val="FF0000"/>
                          </a:solidFill>
                          <a:latin typeface="獅尾圓體-Medium" panose="020B0500000000000000" pitchFamily="34" charset="-120"/>
                          <a:ea typeface="獅尾圓體-Medium" panose="020B0500000000000000" pitchFamily="34" charset="-120"/>
                          <a:cs typeface="+mn-cs"/>
                        </a:rPr>
                        <a:t>（</a:t>
                      </a:r>
                      <a:r>
                        <a:rPr kumimoji="1" lang="en-US" sz="1800" b="0" kern="1200" baseline="0" dirty="0">
                          <a:solidFill>
                            <a:srgbClr val="FF0000"/>
                          </a:solidFill>
                          <a:latin typeface="獅尾圓體-Medium" panose="020B0500000000000000" pitchFamily="34" charset="-120"/>
                          <a:ea typeface="獅尾圓體-Medium" panose="020B0500000000000000" pitchFamily="34" charset="-120"/>
                          <a:cs typeface="+mn-cs"/>
                        </a:rPr>
                        <a:t>Secure Software Development Life Cycle, SSDLC</a:t>
                      </a:r>
                      <a:r>
                        <a:rPr kumimoji="1" lang="zh-TW" altLang="en-US" sz="1800" b="0" kern="1200" baseline="0" dirty="0">
                          <a:solidFill>
                            <a:srgbClr val="FF0000"/>
                          </a:solidFill>
                          <a:latin typeface="獅尾圓體-Medium" panose="020B0500000000000000" pitchFamily="34" charset="-120"/>
                          <a:ea typeface="獅尾圓體-Medium" panose="020B0500000000000000" pitchFamily="34" charset="-120"/>
                          <a:cs typeface="+mn-cs"/>
                        </a:rPr>
                        <a:t>）</a:t>
                      </a:r>
                      <a:r>
                        <a:rPr kumimoji="1" lang="en-US" sz="1800" b="0" kern="1200" baseline="0" dirty="0" err="1">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納入資安要求</a:t>
                      </a:r>
                      <a:r>
                        <a:rPr kumimoji="1" 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a:t>
                      </a:r>
                      <a:endPar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2722845215"/>
                  </a:ext>
                </a:extLst>
              </a:tr>
              <a:tr h="576070">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0" marR="7620" indent="0" algn="ctr" defTabSz="914400" rtl="0" eaLnBrk="1" latinLnBrk="0" hangingPunct="1">
                        <a:lnSpc>
                          <a:spcPct val="100000"/>
                        </a:lnSpc>
                        <a:spcBef>
                          <a:spcPts val="0"/>
                        </a:spcBef>
                        <a:spcAft>
                          <a:spcPts val="0"/>
                        </a:spcAft>
                      </a:pPr>
                      <a:r>
                        <a:rPr kumimoji="1" 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8.3</a:t>
                      </a:r>
                      <a:endPar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87313" marR="7620" indent="0" algn="just" defTabSz="914400" rtl="0" eaLnBrk="1" latinLnBrk="0" hangingPunct="1">
                        <a:lnSpc>
                          <a:spcPct val="100000"/>
                        </a:lnSpc>
                        <a:spcBef>
                          <a:spcPts val="0"/>
                        </a:spcBef>
                        <a:spcAft>
                          <a:spcPts val="0"/>
                        </a:spcAft>
                      </a:pPr>
                      <a:r>
                        <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資通系統</a:t>
                      </a:r>
                      <a:r>
                        <a:rPr kumimoji="1" lang="zh-TW" altLang="en-US" sz="1800" b="0" kern="1200" baseline="0" dirty="0">
                          <a:solidFill>
                            <a:srgbClr val="FF0000"/>
                          </a:solidFill>
                          <a:latin typeface="獅尾圓體-Medium" panose="020B0500000000000000" pitchFamily="34" charset="-120"/>
                          <a:ea typeface="獅尾圓體-Medium" panose="020B0500000000000000" pitchFamily="34" charset="-120"/>
                          <a:cs typeface="+mn-cs"/>
                        </a:rPr>
                        <a:t>開發前</a:t>
                      </a:r>
                      <a:r>
                        <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，是否設計安全性要求，包含機敏資料存取、用戶登入資訊檢核及用戶</a:t>
                      </a:r>
                      <a:r>
                        <a:rPr kumimoji="1" lang="en-US" altLang="zh-TW"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
                      </a:r>
                      <a:br>
                        <a:rPr kumimoji="1" lang="en-US" altLang="zh-TW"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br>
                      <a:r>
                        <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輸入輸出之檢查過濾等，且檢討執行情形？</a:t>
                      </a: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41684103"/>
                  </a:ext>
                </a:extLst>
              </a:tr>
              <a:tr h="576070">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0" marR="7620" indent="0" algn="ctr" defTabSz="914400" rtl="0" eaLnBrk="1" latinLnBrk="0" hangingPunct="1">
                        <a:lnSpc>
                          <a:spcPct val="100000"/>
                        </a:lnSpc>
                        <a:spcBef>
                          <a:spcPts val="0"/>
                        </a:spcBef>
                        <a:spcAft>
                          <a:spcPts val="0"/>
                        </a:spcAft>
                      </a:pPr>
                      <a:r>
                        <a:rPr kumimoji="1" 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8.4</a:t>
                      </a:r>
                      <a:endPar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87313" marR="7620" indent="0" algn="just" defTabSz="914400" rtl="0" eaLnBrk="1" latinLnBrk="0" hangingPunct="1">
                        <a:lnSpc>
                          <a:spcPct val="100000"/>
                        </a:lnSpc>
                        <a:spcBef>
                          <a:spcPts val="0"/>
                        </a:spcBef>
                        <a:spcAft>
                          <a:spcPts val="0"/>
                        </a:spcAft>
                      </a:pPr>
                      <a:r>
                        <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資通系統</a:t>
                      </a:r>
                      <a:r>
                        <a:rPr kumimoji="1" lang="zh-TW" altLang="en-US" sz="1800" b="0" kern="1200" baseline="0" dirty="0">
                          <a:solidFill>
                            <a:srgbClr val="FF0000"/>
                          </a:solidFill>
                          <a:latin typeface="獅尾圓體-Medium" panose="020B0500000000000000" pitchFamily="34" charset="-120"/>
                          <a:ea typeface="獅尾圓體-Medium" panose="020B0500000000000000" pitchFamily="34" charset="-120"/>
                          <a:cs typeface="+mn-cs"/>
                        </a:rPr>
                        <a:t>設計階段</a:t>
                      </a:r>
                      <a:r>
                        <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，是否依系統功能及要求，識別可能影響系統之威脅，進行風險分析及評估？</a:t>
                      </a: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2131184413"/>
                  </a:ext>
                </a:extLst>
              </a:tr>
              <a:tr h="576070">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0" marR="7620" indent="0" algn="ctr" defTabSz="914400" rtl="0" eaLnBrk="1" latinLnBrk="0" hangingPunct="1">
                        <a:lnSpc>
                          <a:spcPct val="100000"/>
                        </a:lnSpc>
                        <a:spcBef>
                          <a:spcPts val="0"/>
                        </a:spcBef>
                        <a:spcAft>
                          <a:spcPts val="0"/>
                        </a:spcAft>
                      </a:pPr>
                      <a:r>
                        <a:rPr kumimoji="1" lang="en-US" sz="1800" b="0" kern="1200" baseline="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8.5</a:t>
                      </a:r>
                      <a:endParaRPr kumimoji="1" lang="zh-TW" altLang="en-US" sz="1800" b="0" kern="1200" baseline="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87313" marR="7620" indent="0" algn="just" defTabSz="914400" rtl="0" eaLnBrk="1" latinLnBrk="0" hangingPunct="1">
                        <a:lnSpc>
                          <a:spcPct val="100000"/>
                        </a:lnSpc>
                        <a:spcBef>
                          <a:spcPts val="0"/>
                        </a:spcBef>
                        <a:spcAft>
                          <a:spcPts val="0"/>
                        </a:spcAft>
                      </a:pPr>
                      <a:r>
                        <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資通系統</a:t>
                      </a:r>
                      <a:r>
                        <a:rPr kumimoji="1" lang="zh-TW" altLang="en-US" sz="1800" b="0" kern="1200" baseline="0" dirty="0">
                          <a:solidFill>
                            <a:srgbClr val="FF0000"/>
                          </a:solidFill>
                          <a:latin typeface="獅尾圓體-Medium" panose="020B0500000000000000" pitchFamily="34" charset="-120"/>
                          <a:ea typeface="獅尾圓體-Medium" panose="020B0500000000000000" pitchFamily="34" charset="-120"/>
                          <a:cs typeface="+mn-cs"/>
                        </a:rPr>
                        <a:t>開發階段</a:t>
                      </a:r>
                      <a:r>
                        <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，是否避免常見漏洞（如</a:t>
                      </a:r>
                      <a:r>
                        <a:rPr kumimoji="1" 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OWASP Top10</a:t>
                      </a:r>
                      <a:r>
                        <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等）？且針對防護需求等級高者，執行源碼掃描安全檢測？</a:t>
                      </a: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4215383614"/>
                  </a:ext>
                </a:extLst>
              </a:tr>
              <a:tr h="576070">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0" marR="7620" indent="0" algn="ctr" defTabSz="914400" rtl="0" eaLnBrk="1" latinLnBrk="0" hangingPunct="1">
                        <a:lnSpc>
                          <a:spcPct val="100000"/>
                        </a:lnSpc>
                        <a:spcBef>
                          <a:spcPts val="0"/>
                        </a:spcBef>
                        <a:spcAft>
                          <a:spcPts val="0"/>
                        </a:spcAft>
                      </a:pPr>
                      <a:r>
                        <a:rPr kumimoji="1" 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8.6</a:t>
                      </a:r>
                      <a:endPar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87313" marR="7620" indent="0" algn="just" defTabSz="914400" rtl="0" eaLnBrk="1" latinLnBrk="0" hangingPunct="1">
                        <a:lnSpc>
                          <a:spcPct val="100000"/>
                        </a:lnSpc>
                        <a:spcBef>
                          <a:spcPts val="0"/>
                        </a:spcBef>
                        <a:spcAft>
                          <a:spcPts val="0"/>
                        </a:spcAft>
                      </a:pPr>
                      <a:r>
                        <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資通系統</a:t>
                      </a:r>
                      <a:r>
                        <a:rPr kumimoji="1" lang="zh-TW" altLang="en-US" sz="1800" b="0" kern="1200" baseline="0" dirty="0">
                          <a:solidFill>
                            <a:srgbClr val="FF0000"/>
                          </a:solidFill>
                          <a:latin typeface="獅尾圓體-Medium" panose="020B0500000000000000" pitchFamily="34" charset="-120"/>
                          <a:ea typeface="獅尾圓體-Medium" panose="020B0500000000000000" pitchFamily="34" charset="-120"/>
                          <a:cs typeface="+mn-cs"/>
                        </a:rPr>
                        <a:t>測試階段</a:t>
                      </a:r>
                      <a:r>
                        <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，是否執行弱點掃描安全檢測？且針對防護需求等級高者，執行滲透測試安全檢測？</a:t>
                      </a: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1532325209"/>
                  </a:ext>
                </a:extLst>
              </a:tr>
              <a:tr h="864058">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0" marR="7620" indent="0" algn="ctr" defTabSz="914400" rtl="0" eaLnBrk="1" latinLnBrk="0" hangingPunct="1">
                        <a:lnSpc>
                          <a:spcPct val="100000"/>
                        </a:lnSpc>
                        <a:spcBef>
                          <a:spcPts val="0"/>
                        </a:spcBef>
                        <a:spcAft>
                          <a:spcPts val="0"/>
                        </a:spcAft>
                      </a:pPr>
                      <a:r>
                        <a:rPr kumimoji="1" 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8.7</a:t>
                      </a:r>
                      <a:endPar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endParaRP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rtl="0" eaLnBrk="1" latinLnBrk="0" hangingPunct="1">
                        <a:defRPr kumimoji="1" lang="zh-TW" kern="1200">
                          <a:solidFill>
                            <a:schemeClr val="tx1"/>
                          </a:solidFill>
                          <a:latin typeface="Calibri"/>
                          <a:ea typeface="新細明體" panose="02020500000000000000" pitchFamily="18" charset="-120"/>
                        </a:defRPr>
                      </a:lvl1pPr>
                      <a:lvl2pPr marL="457200" algn="l" rtl="0" eaLnBrk="1" latinLnBrk="0" hangingPunct="1">
                        <a:defRPr kumimoji="1" lang="zh-TW" kern="1200">
                          <a:solidFill>
                            <a:schemeClr val="tx1"/>
                          </a:solidFill>
                          <a:latin typeface="Calibri"/>
                          <a:ea typeface="新細明體" panose="02020500000000000000" pitchFamily="18" charset="-120"/>
                        </a:defRPr>
                      </a:lvl2pPr>
                      <a:lvl3pPr marL="914400" algn="l" rtl="0" eaLnBrk="1" latinLnBrk="0" hangingPunct="1">
                        <a:defRPr kumimoji="1" lang="zh-TW" kern="1200">
                          <a:solidFill>
                            <a:schemeClr val="tx1"/>
                          </a:solidFill>
                          <a:latin typeface="Calibri"/>
                          <a:ea typeface="新細明體" panose="02020500000000000000" pitchFamily="18" charset="-120"/>
                        </a:defRPr>
                      </a:lvl3pPr>
                      <a:lvl4pPr marL="1371600" algn="l" rtl="0" eaLnBrk="1" latinLnBrk="0" hangingPunct="1">
                        <a:defRPr kumimoji="1" lang="zh-TW" kern="1200">
                          <a:solidFill>
                            <a:schemeClr val="tx1"/>
                          </a:solidFill>
                          <a:latin typeface="Calibri"/>
                          <a:ea typeface="新細明體" panose="02020500000000000000" pitchFamily="18" charset="-120"/>
                        </a:defRPr>
                      </a:lvl4pPr>
                      <a:lvl5pPr marL="1828800" algn="l" rtl="0" eaLnBrk="1" latinLnBrk="0" hangingPunct="1">
                        <a:defRPr kumimoji="1" lang="zh-TW" kern="1200">
                          <a:solidFill>
                            <a:schemeClr val="tx1"/>
                          </a:solidFill>
                          <a:latin typeface="Calibri"/>
                          <a:ea typeface="新細明體" panose="02020500000000000000" pitchFamily="18" charset="-120"/>
                        </a:defRPr>
                      </a:lvl5pPr>
                      <a:lvl6pPr marL="2286000" algn="l" rtl="0" eaLnBrk="1" latinLnBrk="0" hangingPunct="1">
                        <a:defRPr kumimoji="1" lang="zh-TW" kern="1200">
                          <a:solidFill>
                            <a:schemeClr val="tx1"/>
                          </a:solidFill>
                          <a:latin typeface="Calibri"/>
                          <a:ea typeface="新細明體" panose="02020500000000000000" pitchFamily="18" charset="-120"/>
                        </a:defRPr>
                      </a:lvl6pPr>
                      <a:lvl7pPr marL="2743200" algn="l" rtl="0" eaLnBrk="1" latinLnBrk="0" hangingPunct="1">
                        <a:defRPr kumimoji="1" lang="zh-TW" kern="1200">
                          <a:solidFill>
                            <a:schemeClr val="tx1"/>
                          </a:solidFill>
                          <a:latin typeface="Calibri"/>
                          <a:ea typeface="新細明體" panose="02020500000000000000" pitchFamily="18" charset="-120"/>
                        </a:defRPr>
                      </a:lvl7pPr>
                      <a:lvl8pPr marL="3200400" algn="l" rtl="0" eaLnBrk="1" latinLnBrk="0" hangingPunct="1">
                        <a:defRPr kumimoji="1" lang="zh-TW" kern="1200">
                          <a:solidFill>
                            <a:schemeClr val="tx1"/>
                          </a:solidFill>
                          <a:latin typeface="Calibri"/>
                          <a:ea typeface="新細明體" panose="02020500000000000000" pitchFamily="18" charset="-120"/>
                        </a:defRPr>
                      </a:lvl8pPr>
                      <a:lvl9pPr marL="3657600" algn="l" rtl="0" eaLnBrk="1" latinLnBrk="0" hangingPunct="1">
                        <a:defRPr kumimoji="1" lang="zh-TW" kern="1200">
                          <a:solidFill>
                            <a:schemeClr val="tx1"/>
                          </a:solidFill>
                          <a:latin typeface="Calibri"/>
                          <a:ea typeface="新細明體" panose="02020500000000000000" pitchFamily="18" charset="-120"/>
                        </a:defRPr>
                      </a:lvl9pPr>
                    </a:lstStyle>
                    <a:p>
                      <a:pPr marL="87313" marR="7620" indent="0" algn="just" defTabSz="914400" rtl="0" eaLnBrk="1" latinLnBrk="0" hangingPunct="1">
                        <a:lnSpc>
                          <a:spcPct val="100000"/>
                        </a:lnSpc>
                        <a:spcBef>
                          <a:spcPts val="0"/>
                        </a:spcBef>
                        <a:spcAft>
                          <a:spcPts val="0"/>
                        </a:spcAft>
                      </a:pPr>
                      <a:r>
                        <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資通系統</a:t>
                      </a:r>
                      <a:r>
                        <a:rPr kumimoji="1" lang="zh-TW" altLang="en-US" sz="1800" b="0" kern="1200" baseline="0" dirty="0">
                          <a:solidFill>
                            <a:srgbClr val="FF0000"/>
                          </a:solidFill>
                          <a:latin typeface="獅尾圓體-Medium" panose="020B0500000000000000" pitchFamily="34" charset="-120"/>
                          <a:ea typeface="獅尾圓體-Medium" panose="020B0500000000000000" pitchFamily="34" charset="-120"/>
                          <a:cs typeface="+mn-cs"/>
                        </a:rPr>
                        <a:t>上線或更版前</a:t>
                      </a:r>
                      <a:r>
                        <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，是否執行安全性要求測試，包含邏輯及安全性驗測、機敏資料</a:t>
                      </a:r>
                      <a:r>
                        <a:rPr kumimoji="1" lang="en-US" altLang="zh-TW"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
                      </a:r>
                      <a:br>
                        <a:rPr kumimoji="1" lang="en-US" altLang="zh-TW"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br>
                      <a:r>
                        <a:rPr kumimoji="1" lang="zh-TW" altLang="en-US" sz="1800" b="0" kern="1200" baseline="0" dirty="0">
                          <a:solidFill>
                            <a:schemeClr val="tx1">
                              <a:lumMod val="65000"/>
                              <a:lumOff val="35000"/>
                            </a:schemeClr>
                          </a:solidFill>
                          <a:latin typeface="獅尾圓體-Medium" panose="020B0500000000000000" pitchFamily="34" charset="-120"/>
                          <a:ea typeface="獅尾圓體-Medium" panose="020B0500000000000000" pitchFamily="34" charset="-120"/>
                          <a:cs typeface="+mn-cs"/>
                        </a:rPr>
                        <a:t>存取、用戶登入資訊檢核及用戶輸入輸出之檢查過濾測試等，且檢討執行情形？</a:t>
                      </a:r>
                    </a:p>
                  </a:txBody>
                  <a:tcPr marL="0" marR="0"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xmlns="" val="247355757"/>
                  </a:ext>
                </a:extLst>
              </a:tr>
            </a:tbl>
          </a:graphicData>
        </a:graphic>
      </p:graphicFrame>
      <p:cxnSp>
        <p:nvCxnSpPr>
          <p:cNvPr id="12" name="直線單箭頭接點 11">
            <a:extLst>
              <a:ext uri="{FF2B5EF4-FFF2-40B4-BE49-F238E27FC236}">
                <a16:creationId xmlns:a16="http://schemas.microsoft.com/office/drawing/2014/main" xmlns="" id="{F25F2FF3-26CE-4942-27B0-BCAAA4E3BACA}"/>
              </a:ext>
            </a:extLst>
          </p:cNvPr>
          <p:cNvCxnSpPr>
            <a:cxnSpLocks/>
          </p:cNvCxnSpPr>
          <p:nvPr/>
        </p:nvCxnSpPr>
        <p:spPr>
          <a:xfrm flipV="1">
            <a:off x="1199456" y="2996952"/>
            <a:ext cx="560288" cy="1440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左大括弧 13">
            <a:extLst>
              <a:ext uri="{FF2B5EF4-FFF2-40B4-BE49-F238E27FC236}">
                <a16:creationId xmlns:a16="http://schemas.microsoft.com/office/drawing/2014/main" xmlns="" id="{0293F00D-0C26-DA94-6B4A-0FE0F3A687F6}"/>
              </a:ext>
            </a:extLst>
          </p:cNvPr>
          <p:cNvSpPr/>
          <p:nvPr/>
        </p:nvSpPr>
        <p:spPr>
          <a:xfrm>
            <a:off x="1199456" y="3356992"/>
            <a:ext cx="392269" cy="3096344"/>
          </a:xfrm>
          <a:prstGeom prst="leftBrace">
            <a:avLst>
              <a:gd name="adj1" fmla="val 8333"/>
              <a:gd name="adj2" fmla="val 49682"/>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3200"/>
          </a:p>
        </p:txBody>
      </p:sp>
      <p:sp>
        <p:nvSpPr>
          <p:cNvPr id="17" name="文字方塊 16">
            <a:extLst>
              <a:ext uri="{FF2B5EF4-FFF2-40B4-BE49-F238E27FC236}">
                <a16:creationId xmlns:a16="http://schemas.microsoft.com/office/drawing/2014/main" xmlns="" id="{467C7A19-CBEF-CC61-2F04-2B952F99F787}"/>
              </a:ext>
            </a:extLst>
          </p:cNvPr>
          <p:cNvSpPr txBox="1"/>
          <p:nvPr/>
        </p:nvSpPr>
        <p:spPr>
          <a:xfrm>
            <a:off x="-1453" y="2492896"/>
            <a:ext cx="984885" cy="3600400"/>
          </a:xfrm>
          <a:prstGeom prst="rect">
            <a:avLst/>
          </a:prstGeom>
          <a:noFill/>
        </p:spPr>
        <p:txBody>
          <a:bodyPr vert="eaVert" wrap="square" rtlCol="0">
            <a:spAutoFit/>
          </a:bodyPr>
          <a:lstStyle/>
          <a:p>
            <a:pPr algn="ctr"/>
            <a:r>
              <a:rPr kumimoji="1" lang="zh-TW" altLang="en-US" sz="2800" dirty="0">
                <a:solidFill>
                  <a:schemeClr val="tx1">
                    <a:lumMod val="65000"/>
                    <a:lumOff val="35000"/>
                  </a:schemeClr>
                </a:solidFill>
                <a:latin typeface="獅尾圓體-Medium" panose="020B0500000000000000" pitchFamily="34" charset="-120"/>
                <a:ea typeface="獅尾圓體-Medium" panose="020B0500000000000000" pitchFamily="34" charset="-120"/>
              </a:rPr>
              <a:t>資通系統</a:t>
            </a:r>
            <a:r>
              <a:rPr kumimoji="1" lang="zh-TW" altLang="en-US" sz="2800" dirty="0">
                <a:solidFill>
                  <a:srgbClr val="FF0000"/>
                </a:solidFill>
                <a:latin typeface="獅尾圓體-Medium" panose="020B0500000000000000" pitchFamily="34" charset="-120"/>
                <a:ea typeface="獅尾圓體-Medium" panose="020B0500000000000000" pitchFamily="34" charset="-120"/>
              </a:rPr>
              <a:t>開發過程</a:t>
            </a:r>
          </a:p>
          <a:p>
            <a:endParaRPr lang="zh-TW" altLang="en-US" sz="2400" dirty="0"/>
          </a:p>
        </p:txBody>
      </p:sp>
    </p:spTree>
    <p:extLst>
      <p:ext uri="{BB962C8B-B14F-4D97-AF65-F5344CB8AC3E}">
        <p14:creationId xmlns:p14="http://schemas.microsoft.com/office/powerpoint/2010/main" xmlns="" val="23794017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3">
            <a:extLst>
              <a:ext uri="{FF2B5EF4-FFF2-40B4-BE49-F238E27FC236}">
                <a16:creationId xmlns:a16="http://schemas.microsoft.com/office/drawing/2014/main" xmlns="" id="{F5A32359-4311-13E0-7820-DFA08C5EA5F0}"/>
              </a:ext>
            </a:extLst>
          </p:cNvPr>
          <p:cNvSpPr txBox="1">
            <a:spLocks/>
          </p:cNvSpPr>
          <p:nvPr/>
        </p:nvSpPr>
        <p:spPr>
          <a:xfrm>
            <a:off x="191344" y="4293096"/>
            <a:ext cx="10515600" cy="93503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zh-TW" sz="4800" dirty="0">
                <a:solidFill>
                  <a:schemeClr val="bg1"/>
                </a:solidFill>
                <a:latin typeface="獅尾圓體-Black" panose="020B0500000000000000" pitchFamily="34" charset="-120"/>
                <a:ea typeface="獅尾圓體-Black" panose="020B0500000000000000" pitchFamily="34" charset="-120"/>
              </a:rPr>
              <a:t>資安稽核發現與報告擬定</a:t>
            </a:r>
            <a:endParaRPr lang="zh-TW" altLang="en-US" sz="4800" dirty="0">
              <a:solidFill>
                <a:schemeClr val="bg1"/>
              </a:solidFill>
              <a:latin typeface="獅尾圓體-Black" panose="020B0500000000000000" pitchFamily="34" charset="-120"/>
              <a:ea typeface="獅尾圓體-Black" panose="020B0500000000000000" pitchFamily="34" charset="-120"/>
            </a:endParaRPr>
          </a:p>
        </p:txBody>
      </p:sp>
      <p:sp>
        <p:nvSpPr>
          <p:cNvPr id="3" name="文字方塊 2">
            <a:extLst>
              <a:ext uri="{FF2B5EF4-FFF2-40B4-BE49-F238E27FC236}">
                <a16:creationId xmlns:a16="http://schemas.microsoft.com/office/drawing/2014/main" xmlns="" id="{B8E162F8-BE5E-9AA3-F14B-878FCFEF0777}"/>
              </a:ext>
            </a:extLst>
          </p:cNvPr>
          <p:cNvSpPr txBox="1"/>
          <p:nvPr/>
        </p:nvSpPr>
        <p:spPr>
          <a:xfrm>
            <a:off x="191344" y="3140968"/>
            <a:ext cx="4104456" cy="1107996"/>
          </a:xfrm>
          <a:prstGeom prst="rect">
            <a:avLst/>
          </a:prstGeom>
          <a:noFill/>
        </p:spPr>
        <p:txBody>
          <a:bodyPr wrap="square" rtlCol="0">
            <a:spAutoFit/>
          </a:bodyPr>
          <a:lstStyle/>
          <a:p>
            <a:r>
              <a:rPr lang="zh-TW" altLang="en-US" sz="6600" dirty="0">
                <a:solidFill>
                  <a:schemeClr val="bg1"/>
                </a:solidFill>
                <a:latin typeface="獅尾圓體-Black" panose="020B0500000000000000" pitchFamily="34" charset="-120"/>
                <a:ea typeface="獅尾圓體-Black" panose="020B0500000000000000" pitchFamily="34" charset="-120"/>
              </a:rPr>
              <a:t>第五章</a:t>
            </a:r>
            <a:endParaRPr lang="zh-TW" altLang="en-US" sz="6600" dirty="0">
              <a:solidFill>
                <a:schemeClr val="bg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xmlns="" id="{0DDF94D4-86E8-CFD8-D466-82668ACB04E2}"/>
              </a:ext>
            </a:extLst>
          </p:cNvPr>
          <p:cNvSpPr txBox="1">
            <a:spLocks/>
          </p:cNvSpPr>
          <p:nvPr/>
        </p:nvSpPr>
        <p:spPr>
          <a:xfrm>
            <a:off x="1703512" y="4005064"/>
            <a:ext cx="10081120" cy="9361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TW" sz="4800" dirty="0">
                <a:solidFill>
                  <a:schemeClr val="tx2"/>
                </a:solidFill>
                <a:latin typeface="獅尾圓體-Black" panose="020B0500000000000000" pitchFamily="34" charset="-120"/>
                <a:ea typeface="獅尾圓體-Black" panose="020B0500000000000000" pitchFamily="34" charset="-120"/>
              </a:rPr>
              <a:t>5-1</a:t>
            </a:r>
            <a:r>
              <a:rPr lang="zh-TW" altLang="en-US" sz="4800" dirty="0">
                <a:solidFill>
                  <a:schemeClr val="tx2"/>
                </a:solidFill>
                <a:latin typeface="獅尾圓體-Black" panose="020B0500000000000000" pitchFamily="34" charset="-120"/>
                <a:ea typeface="獅尾圓體-Black" panose="020B0500000000000000" pitchFamily="34" charset="-120"/>
              </a:rPr>
              <a:t>、</a:t>
            </a:r>
            <a:r>
              <a:rPr lang="zh-TW" altLang="zh-TW" sz="4800" dirty="0">
                <a:solidFill>
                  <a:schemeClr val="tx2"/>
                </a:solidFill>
                <a:latin typeface="獅尾圓體-Black" panose="020B0500000000000000" pitchFamily="34" charset="-120"/>
                <a:ea typeface="獅尾圓體-Black" panose="020B0500000000000000" pitchFamily="34" charset="-120"/>
              </a:rPr>
              <a:t>資安稽核發現與報告擬定</a:t>
            </a:r>
            <a:endParaRPr lang="zh-TW" altLang="en-US" sz="4800" dirty="0">
              <a:solidFill>
                <a:schemeClr val="tx2"/>
              </a:solidFill>
              <a:latin typeface="獅尾圓體-Black" panose="020B0500000000000000" pitchFamily="34" charset="-120"/>
              <a:ea typeface="獅尾圓體-Black" panose="020B0500000000000000" pitchFamily="34" charset="-12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4F0803E5-DCA3-FD95-8ECD-26E4CDE3F9CF}"/>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資安稽核發現與報告擬定</a:t>
            </a:r>
          </a:p>
        </p:txBody>
      </p:sp>
      <p:sp>
        <p:nvSpPr>
          <p:cNvPr id="8" name="內容版面配置區 2">
            <a:extLst>
              <a:ext uri="{FF2B5EF4-FFF2-40B4-BE49-F238E27FC236}">
                <a16:creationId xmlns:a16="http://schemas.microsoft.com/office/drawing/2014/main" xmlns="" id="{8C4D16F3-1558-1913-1986-9377BFAA9F5E}"/>
              </a:ext>
            </a:extLst>
          </p:cNvPr>
          <p:cNvSpPr txBox="1">
            <a:spLocks/>
          </p:cNvSpPr>
          <p:nvPr/>
        </p:nvSpPr>
        <p:spPr>
          <a:xfrm>
            <a:off x="692968" y="1556792"/>
            <a:ext cx="11163672" cy="20882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indent="-449263" algn="just">
              <a:lnSpc>
                <a:spcPts val="3500"/>
              </a:lnSpc>
              <a:buFont typeface="Wingdings" panose="05000000000000000000" pitchFamily="2" charset="2"/>
              <a:buChar char="l"/>
            </a:pP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
        <p:nvSpPr>
          <p:cNvPr id="13" name="矩形 12">
            <a:extLst>
              <a:ext uri="{FF2B5EF4-FFF2-40B4-BE49-F238E27FC236}">
                <a16:creationId xmlns:a16="http://schemas.microsoft.com/office/drawing/2014/main" xmlns="" id="{F75A3006-11CA-4592-E137-974ED313A721}"/>
              </a:ext>
            </a:extLst>
          </p:cNvPr>
          <p:cNvSpPr/>
          <p:nvPr/>
        </p:nvSpPr>
        <p:spPr>
          <a:xfrm>
            <a:off x="692968" y="5974540"/>
            <a:ext cx="11089232" cy="64807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xmlns="" id="{6D5B4F64-4970-7D3F-FB2C-4C0A3ABA5B07}"/>
              </a:ext>
            </a:extLst>
          </p:cNvPr>
          <p:cNvSpPr/>
          <p:nvPr/>
        </p:nvSpPr>
        <p:spPr>
          <a:xfrm>
            <a:off x="767408" y="6023307"/>
            <a:ext cx="10153128" cy="612540"/>
          </a:xfrm>
          <a:prstGeom prst="rect">
            <a:avLst/>
          </a:prstGeom>
        </p:spPr>
        <p:txBody>
          <a:bodyPr wrap="square" anchor="ctr">
            <a:spAutoFit/>
          </a:bodyPr>
          <a:lstStyle/>
          <a:p>
            <a:pPr algn="just">
              <a:lnSpc>
                <a:spcPts val="1500"/>
              </a:lnSpc>
              <a:spcBef>
                <a:spcPts val="1000"/>
              </a:spcBef>
            </a:pPr>
            <a:r>
              <a:rPr lang="zh-TW" altLang="en-US" dirty="0">
                <a:solidFill>
                  <a:schemeClr val="bg1"/>
                </a:solidFill>
                <a:latin typeface="獅尾圓體-Medium" panose="020B0500000000000000" pitchFamily="34" charset="-120"/>
                <a:ea typeface="獅尾圓體-Medium" panose="020B0500000000000000" pitchFamily="34" charset="-120"/>
              </a:rPr>
              <a:t>資料來源：政府內部控制監督作業要點</a:t>
            </a:r>
            <a:endParaRPr lang="en-US" altLang="zh-TW" dirty="0">
              <a:solidFill>
                <a:schemeClr val="bg1"/>
              </a:solidFill>
              <a:latin typeface="獅尾圓體-Medium" panose="020B0500000000000000" pitchFamily="34" charset="-120"/>
              <a:ea typeface="獅尾圓體-Medium" panose="020B0500000000000000" pitchFamily="34" charset="-120"/>
            </a:endParaRPr>
          </a:p>
          <a:p>
            <a:pPr algn="just">
              <a:lnSpc>
                <a:spcPts val="1500"/>
              </a:lnSpc>
              <a:spcBef>
                <a:spcPts val="1000"/>
              </a:spcBef>
            </a:pPr>
            <a:r>
              <a:rPr lang="zh-TW" altLang="en-US" dirty="0">
                <a:solidFill>
                  <a:schemeClr val="bg1"/>
                </a:solidFill>
                <a:latin typeface="獅尾圓體-Medium" panose="020B0500000000000000" pitchFamily="34" charset="-120"/>
                <a:ea typeface="獅尾圓體-Medium" panose="020B0500000000000000" pitchFamily="34" charset="-120"/>
              </a:rPr>
              <a:t>                      </a:t>
            </a:r>
            <a:r>
              <a:rPr lang="en-US" altLang="zh-TW" dirty="0">
                <a:solidFill>
                  <a:schemeClr val="bg1"/>
                </a:solidFill>
                <a:latin typeface="獅尾圓體-Medium" panose="020B0500000000000000" pitchFamily="34" charset="-120"/>
                <a:ea typeface="獅尾圓體-Medium" panose="020B0500000000000000" pitchFamily="34" charset="-120"/>
              </a:rPr>
              <a:t>https://law.dgbas.gov.tw/LawContent.aspx?id=GL000807&amp;Range=14%7C22</a:t>
            </a:r>
          </a:p>
        </p:txBody>
      </p:sp>
      <p:sp>
        <p:nvSpPr>
          <p:cNvPr id="2" name="矩形 1"/>
          <p:cNvSpPr/>
          <p:nvPr/>
        </p:nvSpPr>
        <p:spPr>
          <a:xfrm>
            <a:off x="692968" y="1487681"/>
            <a:ext cx="11307688" cy="4647426"/>
          </a:xfrm>
          <a:prstGeom prst="rect">
            <a:avLst/>
          </a:prstGeom>
        </p:spPr>
        <p:txBody>
          <a:bodyPr wrap="square">
            <a:spAutoFit/>
          </a:bodyPr>
          <a:lstStyle/>
          <a:p>
            <a:r>
              <a:rPr lang="zh-TW" altLang="en-US" sz="2800" dirty="0">
                <a:solidFill>
                  <a:schemeClr val="tx1">
                    <a:lumMod val="65000"/>
                    <a:lumOff val="35000"/>
                  </a:schemeClr>
                </a:solidFill>
                <a:latin typeface="獅尾圓體-Medium" panose="020B0500000000000000" pitchFamily="34" charset="-120"/>
                <a:ea typeface="獅尾圓體-Medium" panose="020B0500000000000000"/>
              </a:rPr>
              <a:t>稽核人員執行稽核工作，得從不同面向分析，俾提出稽核建議與受查</a:t>
            </a:r>
            <a:r>
              <a:rPr lang="en-US" altLang="zh-TW" sz="2800" dirty="0">
                <a:solidFill>
                  <a:schemeClr val="tx1">
                    <a:lumMod val="65000"/>
                    <a:lumOff val="35000"/>
                  </a:schemeClr>
                </a:solidFill>
                <a:latin typeface="獅尾圓體-Medium" panose="020B0500000000000000" pitchFamily="34" charset="-120"/>
                <a:ea typeface="獅尾圓體-Medium" panose="020B0500000000000000"/>
              </a:rPr>
              <a:t/>
            </a:r>
            <a:br>
              <a:rPr lang="en-US" altLang="zh-TW" sz="2800" dirty="0">
                <a:solidFill>
                  <a:schemeClr val="tx1">
                    <a:lumMod val="65000"/>
                    <a:lumOff val="35000"/>
                  </a:schemeClr>
                </a:solidFill>
                <a:latin typeface="獅尾圓體-Medium" panose="020B0500000000000000" pitchFamily="34" charset="-120"/>
                <a:ea typeface="獅尾圓體-Medium" panose="020B0500000000000000"/>
              </a:rPr>
            </a:br>
            <a:r>
              <a:rPr lang="zh-TW" altLang="en-US" sz="2800" dirty="0">
                <a:solidFill>
                  <a:schemeClr val="tx1">
                    <a:lumMod val="65000"/>
                    <a:lumOff val="35000"/>
                  </a:schemeClr>
                </a:solidFill>
                <a:latin typeface="獅尾圓體-Medium" panose="020B0500000000000000" pitchFamily="34" charset="-120"/>
                <a:ea typeface="獅尾圓體-Medium" panose="020B0500000000000000"/>
              </a:rPr>
              <a:t>單位充分溝通：</a:t>
            </a:r>
          </a:p>
          <a:p>
            <a:endParaRPr lang="en-US" altLang="zh-TW" sz="2400" dirty="0">
              <a:solidFill>
                <a:schemeClr val="tx1">
                  <a:lumMod val="65000"/>
                  <a:lumOff val="35000"/>
                </a:schemeClr>
              </a:solidFill>
              <a:latin typeface="獅尾圓體-Medium" panose="020B0500000000000000" pitchFamily="34" charset="-120"/>
              <a:ea typeface="獅尾圓體-Medium" panose="020B0500000000000000"/>
            </a:endParaRPr>
          </a:p>
          <a:p>
            <a:pPr marL="360000" indent="-360000">
              <a:lnSpc>
                <a:spcPct val="150000"/>
              </a:lnSpc>
              <a:buFont typeface="+mj-lt"/>
              <a:buAutoNum type="arabicPeriod"/>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實際情況：陳述實際發現之現況或問題。</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a:endParaRPr>
          </a:p>
          <a:p>
            <a:pPr marL="360000" indent="-360000">
              <a:lnSpc>
                <a:spcPct val="150000"/>
              </a:lnSpc>
              <a:buFont typeface="+mj-lt"/>
              <a:buAutoNum type="arabicPeriod"/>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判斷標準：依據法令規定或選擇適當之判斷基準，用以作為評估或驗證之參據。</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a:endParaRPr>
          </a:p>
          <a:p>
            <a:pPr marL="360000" indent="-360000">
              <a:lnSpc>
                <a:spcPct val="150000"/>
              </a:lnSpc>
              <a:buFont typeface="+mj-lt"/>
              <a:buAutoNum type="arabicPeriod"/>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影響結果：掌握實際情況已經（可能）存在之衝擊及其影響層面與嚴重程度。</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a:endParaRPr>
          </a:p>
          <a:p>
            <a:pPr marL="360000" indent="-360000">
              <a:lnSpc>
                <a:spcPct val="150000"/>
              </a:lnSpc>
              <a:buFont typeface="+mj-lt"/>
              <a:buAutoNum type="arabicPeriod"/>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造成原因：深入探究實際情況發生之根本原因，以免忽略關鍵核心問題。</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a:endParaRPr>
          </a:p>
          <a:p>
            <a:pPr marL="360000" indent="-360000">
              <a:lnSpc>
                <a:spcPct val="150000"/>
              </a:lnSpc>
              <a:buFont typeface="+mj-lt"/>
              <a:buAutoNum type="arabicPeriod"/>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建議意見：綜合分析並與受查單位共同研擬改進建議，以解決根本原因或核心</a:t>
            </a:r>
            <a:r>
              <a:rPr lang="en-US" altLang="zh-TW" sz="2400" dirty="0">
                <a:solidFill>
                  <a:schemeClr val="tx1">
                    <a:lumMod val="65000"/>
                    <a:lumOff val="35000"/>
                  </a:schemeClr>
                </a:solidFill>
                <a:latin typeface="獅尾圓體-Medium" panose="020B0500000000000000" pitchFamily="34" charset="-120"/>
                <a:ea typeface="獅尾圓體-Medium" panose="020B0500000000000000"/>
              </a:rPr>
              <a:t/>
            </a:r>
            <a:br>
              <a:rPr lang="en-US" altLang="zh-TW" sz="2400" dirty="0">
                <a:solidFill>
                  <a:schemeClr val="tx1">
                    <a:lumMod val="65000"/>
                    <a:lumOff val="35000"/>
                  </a:schemeClr>
                </a:solidFill>
                <a:latin typeface="獅尾圓體-Medium" panose="020B0500000000000000" pitchFamily="34" charset="-120"/>
                <a:ea typeface="獅尾圓體-Medium" panose="020B0500000000000000"/>
              </a:rPr>
            </a:b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問題。</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a:endParaRPr>
          </a:p>
        </p:txBody>
      </p:sp>
    </p:spTree>
    <p:extLst>
      <p:ext uri="{BB962C8B-B14F-4D97-AF65-F5344CB8AC3E}">
        <p14:creationId xmlns:p14="http://schemas.microsoft.com/office/powerpoint/2010/main" xmlns="" val="1267139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xmlns="" id="{9CB15D86-A5E3-8296-8B91-0B3954D00B98}"/>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4800" dirty="0">
                <a:solidFill>
                  <a:schemeClr val="tx2"/>
                </a:solidFill>
                <a:latin typeface="獅尾圓體-Black" panose="020B0500000000000000" pitchFamily="34" charset="-120"/>
                <a:ea typeface="獅尾圓體-Black" panose="020B0500000000000000" pitchFamily="34" charset="-120"/>
              </a:rPr>
              <a:t>第二方稽核（</a:t>
            </a:r>
            <a:r>
              <a:rPr lang="en-US" altLang="zh-TW" sz="4800" dirty="0">
                <a:solidFill>
                  <a:schemeClr val="tx2"/>
                </a:solidFill>
                <a:latin typeface="獅尾圓體-Black" panose="020B0500000000000000" pitchFamily="34" charset="-120"/>
                <a:ea typeface="獅尾圓體-Black" panose="020B0500000000000000" pitchFamily="34" charset="-120"/>
              </a:rPr>
              <a:t>Second party</a:t>
            </a:r>
            <a:r>
              <a:rPr lang="zh-TW" altLang="en-US" sz="4800" dirty="0">
                <a:solidFill>
                  <a:schemeClr val="tx2"/>
                </a:solidFill>
                <a:latin typeface="獅尾圓體-Black" panose="020B0500000000000000" pitchFamily="34" charset="-120"/>
                <a:ea typeface="獅尾圓體-Black" panose="020B0500000000000000" pitchFamily="34" charset="-120"/>
              </a:rPr>
              <a:t>）：</a:t>
            </a:r>
          </a:p>
        </p:txBody>
      </p:sp>
      <p:sp>
        <p:nvSpPr>
          <p:cNvPr id="3" name="矩形 2"/>
          <p:cNvSpPr/>
          <p:nvPr/>
        </p:nvSpPr>
        <p:spPr>
          <a:xfrm>
            <a:off x="839416" y="1700808"/>
            <a:ext cx="10153128" cy="4216539"/>
          </a:xfrm>
          <a:prstGeom prst="rect">
            <a:avLst/>
          </a:prstGeom>
        </p:spPr>
        <p:txBody>
          <a:bodyPr wrap="square">
            <a:spAutoFit/>
          </a:bodyPr>
          <a:lstStyle/>
          <a:p>
            <a:pPr marL="342900" indent="-342900">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由受稽單位以外的機關對受稽單位執行的稽核。</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a:endParaRPr>
          </a:p>
          <a:p>
            <a:pPr marL="342900" indent="-342900">
              <a:buFont typeface="Wingdings" panose="05000000000000000000" pitchFamily="2" charset="2"/>
              <a:buChar char="l"/>
            </a:pPr>
            <a:endParaRPr lang="zh-TW" altLang="en-US" sz="2400" dirty="0">
              <a:solidFill>
                <a:schemeClr val="tx1">
                  <a:lumMod val="65000"/>
                  <a:lumOff val="35000"/>
                </a:schemeClr>
              </a:solidFill>
              <a:latin typeface="獅尾圓體-Medium" panose="020B0500000000000000" pitchFamily="34" charset="-120"/>
              <a:ea typeface="獅尾圓體-Medium" panose="020B0500000000000000"/>
            </a:endParaRPr>
          </a:p>
          <a:p>
            <a:pPr marL="342900" indent="-342900">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第二方稽核往往比第一方稽核更正式。</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a:endParaRPr>
          </a:p>
          <a:p>
            <a:pPr marL="342900" indent="-342900">
              <a:buFont typeface="Wingdings" panose="05000000000000000000" pitchFamily="2" charset="2"/>
              <a:buChar char="l"/>
            </a:pPr>
            <a:endParaRPr lang="zh-TW" altLang="en-US" sz="2400" dirty="0">
              <a:solidFill>
                <a:schemeClr val="tx1">
                  <a:lumMod val="65000"/>
                  <a:lumOff val="35000"/>
                </a:schemeClr>
              </a:solidFill>
              <a:latin typeface="獅尾圓體-Medium" panose="020B0500000000000000" pitchFamily="34" charset="-120"/>
              <a:ea typeface="獅尾圓體-Medium" panose="020B0500000000000000"/>
            </a:endParaRPr>
          </a:p>
          <a:p>
            <a:pPr marL="342900" indent="-342900">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常見的第二方稽核有：</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a:endParaRPr>
          </a:p>
          <a:p>
            <a:pPr marL="342900" indent="-342900">
              <a:buFont typeface="Wingdings" panose="05000000000000000000" pitchFamily="2" charset="2"/>
              <a:buChar char="l"/>
            </a:pPr>
            <a:endParaRPr lang="en-US" altLang="zh-TW" sz="2400" dirty="0">
              <a:solidFill>
                <a:schemeClr val="tx1">
                  <a:lumMod val="65000"/>
                  <a:lumOff val="35000"/>
                </a:schemeClr>
              </a:solidFill>
              <a:latin typeface="獅尾圓體-Medium" panose="020B0500000000000000" pitchFamily="34" charset="-120"/>
              <a:ea typeface="獅尾圓體-Medium" panose="020B0500000000000000"/>
            </a:endParaRPr>
          </a:p>
          <a:p>
            <a:pPr marL="800100" lvl="1" indent="-342900">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組織對其供應商或外包商所進行之稽核：</a:t>
            </a:r>
          </a:p>
          <a:p>
            <a:pPr lvl="2"/>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評估供應商與外包商是否符合合約要求或規定。</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a:endParaRPr>
          </a:p>
          <a:p>
            <a:pPr lvl="2"/>
            <a:endParaRPr lang="zh-TW" altLang="en-US" sz="2400" dirty="0">
              <a:solidFill>
                <a:schemeClr val="tx1">
                  <a:lumMod val="65000"/>
                  <a:lumOff val="35000"/>
                </a:schemeClr>
              </a:solidFill>
              <a:latin typeface="獅尾圓體-Medium" panose="020B0500000000000000" pitchFamily="34" charset="-120"/>
              <a:ea typeface="獅尾圓體-Medium" panose="020B0500000000000000"/>
            </a:endParaRPr>
          </a:p>
          <a:p>
            <a:pPr marL="800100" lvl="1" indent="-342900">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上級機關對所屬機關的稽核：</a:t>
            </a:r>
            <a:r>
              <a:rPr lang="zh-TW" altLang="en-US" sz="2400" dirty="0">
                <a:solidFill>
                  <a:schemeClr val="tx1">
                    <a:lumMod val="65000"/>
                    <a:lumOff val="35000"/>
                  </a:schemeClr>
                </a:solidFill>
                <a:latin typeface="獅尾圓體-Medium" panose="020B0500000000000000" pitchFamily="34" charset="-120"/>
                <a:ea typeface="獅尾圓體-Medium" panose="020B0500000000000000"/>
                <a:sym typeface="Wingdings" panose="05000000000000000000" pitchFamily="2" charset="2"/>
              </a:rPr>
              <a:t>（本課程以此為主軸示範說明）</a:t>
            </a:r>
            <a:endParaRPr lang="zh-TW" altLang="en-US" sz="2400" dirty="0">
              <a:solidFill>
                <a:schemeClr val="tx1">
                  <a:lumMod val="65000"/>
                  <a:lumOff val="35000"/>
                </a:schemeClr>
              </a:solidFill>
              <a:latin typeface="獅尾圓體-Medium" panose="020B0500000000000000" pitchFamily="34" charset="-120"/>
              <a:ea typeface="獅尾圓體-Medium" panose="020B0500000000000000"/>
            </a:endParaRPr>
          </a:p>
          <a:p>
            <a:pPr lvl="2"/>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評估所屬機關是否符合法規要求或相關規定。</a:t>
            </a:r>
          </a:p>
        </p:txBody>
      </p:sp>
    </p:spTree>
    <p:extLst>
      <p:ext uri="{BB962C8B-B14F-4D97-AF65-F5344CB8AC3E}">
        <p14:creationId xmlns:p14="http://schemas.microsoft.com/office/powerpoint/2010/main" xmlns="" val="8638946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4F0803E5-DCA3-FD95-8ECD-26E4CDE3F9CF}"/>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資安稽核發現與報告擬定</a:t>
            </a:r>
          </a:p>
        </p:txBody>
      </p:sp>
      <p:sp>
        <p:nvSpPr>
          <p:cNvPr id="8" name="內容版面配置區 2">
            <a:extLst>
              <a:ext uri="{FF2B5EF4-FFF2-40B4-BE49-F238E27FC236}">
                <a16:creationId xmlns:a16="http://schemas.microsoft.com/office/drawing/2014/main" xmlns="" id="{8C4D16F3-1558-1913-1986-9377BFAA9F5E}"/>
              </a:ext>
            </a:extLst>
          </p:cNvPr>
          <p:cNvSpPr txBox="1">
            <a:spLocks/>
          </p:cNvSpPr>
          <p:nvPr/>
        </p:nvSpPr>
        <p:spPr>
          <a:xfrm>
            <a:off x="692968" y="1556792"/>
            <a:ext cx="11163672" cy="20882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indent="-449263" algn="just">
              <a:lnSpc>
                <a:spcPts val="3500"/>
              </a:lnSpc>
              <a:buFont typeface="Wingdings" panose="05000000000000000000" pitchFamily="2" charset="2"/>
              <a:buChar char="l"/>
            </a:pP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
        <p:nvSpPr>
          <p:cNvPr id="2" name="矩形 1"/>
          <p:cNvSpPr/>
          <p:nvPr/>
        </p:nvSpPr>
        <p:spPr>
          <a:xfrm>
            <a:off x="692968" y="1613699"/>
            <a:ext cx="11307688" cy="3908762"/>
          </a:xfrm>
          <a:prstGeom prst="rect">
            <a:avLst/>
          </a:prstGeom>
        </p:spPr>
        <p:txBody>
          <a:bodyPr wrap="square">
            <a:spAutoFit/>
          </a:bodyPr>
          <a:lstStyle/>
          <a:p>
            <a:pPr marL="342900" indent="-342900">
              <a:buFont typeface="Wingdings" panose="05000000000000000000" pitchFamily="2" charset="2"/>
              <a:buChar char="l"/>
            </a:pPr>
            <a:r>
              <a:rPr lang="zh-TW" altLang="en-US" sz="2800" b="1" dirty="0">
                <a:solidFill>
                  <a:schemeClr val="tx1">
                    <a:lumMod val="65000"/>
                    <a:lumOff val="35000"/>
                  </a:schemeClr>
                </a:solidFill>
                <a:latin typeface="獅尾圓體-Medium" panose="020B0500000000000000" pitchFamily="34" charset="-120"/>
                <a:ea typeface="獅尾圓體-Medium" panose="020B0500000000000000"/>
              </a:rPr>
              <a:t>稽核人員針對受稽單位，依上述分析撰寫稽核發現：</a:t>
            </a:r>
            <a:endParaRPr lang="en-US" altLang="zh-TW" sz="2800" b="1" dirty="0">
              <a:solidFill>
                <a:schemeClr val="tx1">
                  <a:lumMod val="65000"/>
                  <a:lumOff val="35000"/>
                </a:schemeClr>
              </a:solidFill>
              <a:latin typeface="獅尾圓體-Medium" panose="020B0500000000000000" pitchFamily="34" charset="-120"/>
              <a:ea typeface="獅尾圓體-Medium" panose="020B0500000000000000"/>
            </a:endParaRPr>
          </a:p>
          <a:p>
            <a:pPr marL="800100" lvl="1" indent="-342900">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稽核發現包括法遵符合情形與待改善事項</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a:endParaRPr>
          </a:p>
          <a:p>
            <a:pPr marL="800100" lvl="1" indent="-342900">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法遵符合情形：找出優點予以肯定或鼓勵，需有具體事實。</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a:endParaRPr>
          </a:p>
          <a:p>
            <a:pPr marL="800100" lvl="1" indent="-342900">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待改善事項：</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a:endParaRPr>
          </a:p>
          <a:p>
            <a:pPr marL="1257300" lvl="2" indent="-342900">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不符合法規要求之事項</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a:endParaRPr>
          </a:p>
          <a:p>
            <a:pPr marL="1257300" lvl="2" indent="-342900">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無法規規定，但有資安風險疑慮之事項</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a:endParaRPr>
          </a:p>
          <a:p>
            <a:pPr marL="800100" lvl="1" indent="-342900">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各年度的稽核常見待改善事項及建議作法請參閱</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a:endParaRPr>
          </a:p>
          <a:p>
            <a:pPr lvl="2"/>
            <a:r>
              <a:rPr lang="zh-TW" altLang="en-US">
                <a:solidFill>
                  <a:schemeClr val="tx1">
                    <a:lumMod val="65000"/>
                    <a:lumOff val="35000"/>
                  </a:schemeClr>
                </a:solidFill>
                <a:latin typeface="獅尾圓體-Medium" panose="020B0500000000000000" pitchFamily="34" charset="-120"/>
                <a:ea typeface="獅尾圓體-Medium" panose="020B0500000000000000"/>
              </a:rPr>
              <a:t>●  </a:t>
            </a:r>
            <a:r>
              <a:rPr lang="zh-TW" altLang="en-US" sz="2400">
                <a:solidFill>
                  <a:schemeClr val="tx1">
                    <a:lumMod val="65000"/>
                    <a:lumOff val="35000"/>
                  </a:schemeClr>
                </a:solidFill>
                <a:latin typeface="獅尾圓體-Medium" panose="020B0500000000000000" pitchFamily="34" charset="-120"/>
                <a:ea typeface="獅尾圓體-Medium" panose="020B0500000000000000"/>
              </a:rPr>
              <a:t>各</a:t>
            </a: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年度政府資通安全防護巡迴研討會</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a:endParaRPr>
          </a:p>
          <a:p>
            <a:pPr lvl="2"/>
            <a:endParaRPr lang="zh-TW" altLang="en-US" sz="2400" dirty="0">
              <a:solidFill>
                <a:schemeClr val="tx2"/>
              </a:solidFill>
              <a:latin typeface="獅尾圓體-Black" panose="020B0500000000000000" pitchFamily="34" charset="-120"/>
              <a:ea typeface="獅尾圓體-Medium" panose="020B0500000000000000"/>
            </a:endParaRPr>
          </a:p>
          <a:p>
            <a:pPr marL="342900" indent="-342900">
              <a:buFont typeface="Wingdings" panose="05000000000000000000" pitchFamily="2" charset="2"/>
              <a:buChar char="l"/>
            </a:pPr>
            <a:r>
              <a:rPr lang="zh-TW" altLang="en-US" sz="2800" b="1" dirty="0">
                <a:solidFill>
                  <a:schemeClr val="tx1">
                    <a:lumMod val="65000"/>
                    <a:lumOff val="35000"/>
                  </a:schemeClr>
                </a:solidFill>
                <a:latin typeface="獅尾圓體-Medium" panose="020B0500000000000000" pitchFamily="34" charset="-120"/>
                <a:ea typeface="獅尾圓體-Medium" panose="020B0500000000000000"/>
              </a:rPr>
              <a:t>稽核團隊彙整各稽核人員稽核發現並完成稽核報告。</a:t>
            </a:r>
          </a:p>
        </p:txBody>
      </p:sp>
      <p:sp>
        <p:nvSpPr>
          <p:cNvPr id="10" name="矩形 9">
            <a:extLst>
              <a:ext uri="{FF2B5EF4-FFF2-40B4-BE49-F238E27FC236}">
                <a16:creationId xmlns:a16="http://schemas.microsoft.com/office/drawing/2014/main" xmlns="" id="{C49E1411-FFEC-8A23-2EA5-ECA84D957D82}"/>
              </a:ext>
            </a:extLst>
          </p:cNvPr>
          <p:cNvSpPr/>
          <p:nvPr/>
        </p:nvSpPr>
        <p:spPr>
          <a:xfrm>
            <a:off x="407368" y="5733256"/>
            <a:ext cx="11521280" cy="64807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xmlns="" id="{C3972090-7635-09C2-17E8-5B3A9A632204}"/>
              </a:ext>
            </a:extLst>
          </p:cNvPr>
          <p:cNvSpPr/>
          <p:nvPr/>
        </p:nvSpPr>
        <p:spPr>
          <a:xfrm>
            <a:off x="479376" y="5779134"/>
            <a:ext cx="11377264" cy="605294"/>
          </a:xfrm>
          <a:prstGeom prst="rect">
            <a:avLst/>
          </a:prstGeom>
        </p:spPr>
        <p:txBody>
          <a:bodyPr wrap="square" anchor="ctr">
            <a:spAutoFit/>
          </a:bodyPr>
          <a:lstStyle/>
          <a:p>
            <a:pPr algn="just">
              <a:lnSpc>
                <a:spcPts val="1500"/>
              </a:lnSpc>
              <a:spcBef>
                <a:spcPts val="1000"/>
              </a:spcBef>
            </a:pPr>
            <a:r>
              <a:rPr lang="zh-TW" altLang="en-US" dirty="0">
                <a:solidFill>
                  <a:schemeClr val="bg1"/>
                </a:solidFill>
                <a:latin typeface="獅尾圓體-Medium" panose="020B0500000000000000" pitchFamily="34" charset="-120"/>
                <a:ea typeface="獅尾圓體-Medium" panose="020B0500000000000000" pitchFamily="34" charset="-120"/>
              </a:rPr>
              <a:t>資料來源：政府資通安全防護巡迴研討會</a:t>
            </a:r>
            <a:endParaRPr lang="en-US" altLang="zh-TW" dirty="0">
              <a:solidFill>
                <a:schemeClr val="bg1"/>
              </a:solidFill>
              <a:latin typeface="獅尾圓體-Medium" panose="020B0500000000000000" pitchFamily="34" charset="-120"/>
              <a:ea typeface="獅尾圓體-Medium" panose="020B0500000000000000" pitchFamily="34" charset="-120"/>
            </a:endParaRPr>
          </a:p>
          <a:p>
            <a:pPr indent="1152000" algn="just">
              <a:lnSpc>
                <a:spcPts val="1500"/>
              </a:lnSpc>
              <a:spcBef>
                <a:spcPts val="1000"/>
              </a:spcBef>
            </a:pPr>
            <a:r>
              <a:rPr lang="en-US" altLang="zh-TW" sz="1600" dirty="0">
                <a:solidFill>
                  <a:schemeClr val="bg1"/>
                </a:solidFill>
                <a:latin typeface="獅尾圓體-Medium" panose="020B0500000000000000" pitchFamily="34" charset="-120"/>
                <a:ea typeface="獅尾圓體-Medium" panose="020B0500000000000000" pitchFamily="34" charset="-120"/>
              </a:rPr>
              <a:t>https://www.nics.nat.gov.tw/core_business/cybersecurity_talent_development/Roadshow_Seminars/</a:t>
            </a:r>
          </a:p>
        </p:txBody>
      </p:sp>
    </p:spTree>
    <p:extLst>
      <p:ext uri="{BB962C8B-B14F-4D97-AF65-F5344CB8AC3E}">
        <p14:creationId xmlns:p14="http://schemas.microsoft.com/office/powerpoint/2010/main" xmlns="" val="547156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4F0803E5-DCA3-FD95-8ECD-26E4CDE3F9CF}"/>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資安稽核發現與報告擬定</a:t>
            </a:r>
          </a:p>
        </p:txBody>
      </p:sp>
      <p:sp>
        <p:nvSpPr>
          <p:cNvPr id="8" name="內容版面配置區 2">
            <a:extLst>
              <a:ext uri="{FF2B5EF4-FFF2-40B4-BE49-F238E27FC236}">
                <a16:creationId xmlns:a16="http://schemas.microsoft.com/office/drawing/2014/main" xmlns="" id="{8C4D16F3-1558-1913-1986-9377BFAA9F5E}"/>
              </a:ext>
            </a:extLst>
          </p:cNvPr>
          <p:cNvSpPr txBox="1">
            <a:spLocks/>
          </p:cNvSpPr>
          <p:nvPr/>
        </p:nvSpPr>
        <p:spPr>
          <a:xfrm>
            <a:off x="467404" y="1507117"/>
            <a:ext cx="11163672" cy="15841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indent="-449263" algn="just">
              <a:lnSpc>
                <a:spcPts val="3500"/>
              </a:lnSpc>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法遵符合情形範例：某</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A</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級公務機關</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895350" lvl="1" indent="-446088" algn="just">
              <a:lnSpc>
                <a:spcPts val="3500"/>
              </a:lnSpc>
              <a:spcBef>
                <a:spcPts val="1000"/>
              </a:spcBef>
              <a:buFont typeface="Wingdings" panose="05000000000000000000" pitchFamily="2" charset="2"/>
              <a:buChar char="Ø"/>
              <a:tabLst>
                <a:tab pos="806450" algn="l"/>
              </a:tabLst>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已依</a:t>
            </a:r>
            <a:r>
              <a:rPr lang="zh-TW" altLang="en-US" dirty="0">
                <a:solidFill>
                  <a:schemeClr val="accent1"/>
                </a:solidFill>
                <a:latin typeface="獅尾圓體-Medium" panose="020B0500000000000000" pitchFamily="34" charset="-120"/>
                <a:ea typeface="獅尾圓體-Medium" panose="020B0500000000000000" pitchFamily="34" charset="-120"/>
              </a:rPr>
              <a:t>資通安全責任等級分級辦法應辦事項</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規定，全機關導入資訊安全管理</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系統，</a:t>
            </a:r>
            <a:r>
              <a:rPr lang="zh-TW" altLang="en-US" dirty="0">
                <a:solidFill>
                  <a:srgbClr val="FF0000"/>
                </a:solidFill>
                <a:latin typeface="獅尾圓體-Medium" panose="020B0500000000000000" pitchFamily="34" charset="-120"/>
                <a:ea typeface="獅尾圓體-Medium" panose="020B0500000000000000" pitchFamily="34" charset="-120"/>
              </a:rPr>
              <a:t>全部資通系統</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納入</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ISMS</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適用範圍，並通過第三方驗證，值得肯定。</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
        <p:nvSpPr>
          <p:cNvPr id="12" name="內容版面配置區 2">
            <a:extLst>
              <a:ext uri="{FF2B5EF4-FFF2-40B4-BE49-F238E27FC236}">
                <a16:creationId xmlns:a16="http://schemas.microsoft.com/office/drawing/2014/main" xmlns="" id="{F7CC9E82-C233-F232-DD93-473041C2AD30}"/>
              </a:ext>
            </a:extLst>
          </p:cNvPr>
          <p:cNvSpPr txBox="1">
            <a:spLocks/>
          </p:cNvSpPr>
          <p:nvPr/>
        </p:nvSpPr>
        <p:spPr>
          <a:xfrm>
            <a:off x="467404" y="2996952"/>
            <a:ext cx="11163672" cy="23762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indent="-449263" algn="just">
              <a:lnSpc>
                <a:spcPts val="3500"/>
              </a:lnSpc>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法規要求：</a:t>
            </a:r>
          </a:p>
        </p:txBody>
      </p:sp>
      <p:sp>
        <p:nvSpPr>
          <p:cNvPr id="13" name="矩形 12">
            <a:extLst>
              <a:ext uri="{FF2B5EF4-FFF2-40B4-BE49-F238E27FC236}">
                <a16:creationId xmlns:a16="http://schemas.microsoft.com/office/drawing/2014/main" xmlns="" id="{F75A3006-11CA-4592-E137-974ED313A721}"/>
              </a:ext>
            </a:extLst>
          </p:cNvPr>
          <p:cNvSpPr/>
          <p:nvPr/>
        </p:nvSpPr>
        <p:spPr>
          <a:xfrm>
            <a:off x="767408" y="5949280"/>
            <a:ext cx="11089232" cy="64807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xmlns="" id="{6D5B4F64-4970-7D3F-FB2C-4C0A3ABA5B07}"/>
              </a:ext>
            </a:extLst>
          </p:cNvPr>
          <p:cNvSpPr/>
          <p:nvPr/>
        </p:nvSpPr>
        <p:spPr>
          <a:xfrm>
            <a:off x="767408" y="6021288"/>
            <a:ext cx="10153128" cy="616579"/>
          </a:xfrm>
          <a:prstGeom prst="rect">
            <a:avLst/>
          </a:prstGeom>
        </p:spPr>
        <p:txBody>
          <a:bodyPr wrap="square" anchor="ctr">
            <a:spAutoFit/>
          </a:bodyPr>
          <a:lstStyle/>
          <a:p>
            <a:pPr algn="just">
              <a:lnSpc>
                <a:spcPts val="1500"/>
              </a:lnSpc>
              <a:spcBef>
                <a:spcPts val="1000"/>
              </a:spcBef>
            </a:pPr>
            <a:r>
              <a:rPr lang="zh-TW" altLang="en-US" dirty="0">
                <a:solidFill>
                  <a:schemeClr val="bg1"/>
                </a:solidFill>
                <a:latin typeface="獅尾圓體-Medium" panose="020B0500000000000000" pitchFamily="34" charset="-120"/>
                <a:ea typeface="獅尾圓體-Medium" panose="020B0500000000000000" pitchFamily="34" charset="-120"/>
              </a:rPr>
              <a:t>資料來源：資通安全責任等級分級辦法應辦事項</a:t>
            </a:r>
            <a:endParaRPr lang="en-US" altLang="zh-TW" dirty="0">
              <a:solidFill>
                <a:schemeClr val="bg1"/>
              </a:solidFill>
              <a:latin typeface="獅尾圓體-Medium" panose="020B0500000000000000" pitchFamily="34" charset="-120"/>
              <a:ea typeface="獅尾圓體-Medium" panose="020B0500000000000000" pitchFamily="34" charset="-120"/>
            </a:endParaRPr>
          </a:p>
          <a:p>
            <a:pPr indent="1163638" algn="just">
              <a:lnSpc>
                <a:spcPts val="1500"/>
              </a:lnSpc>
              <a:spcBef>
                <a:spcPts val="1000"/>
              </a:spcBef>
            </a:pPr>
            <a:r>
              <a:rPr lang="en-US" altLang="zh-TW" dirty="0">
                <a:solidFill>
                  <a:schemeClr val="bg1"/>
                </a:solidFill>
                <a:latin typeface="獅尾圓體-Medium" panose="020B0500000000000000" pitchFamily="34" charset="-120"/>
                <a:ea typeface="獅尾圓體-Medium" panose="020B0500000000000000" pitchFamily="34" charset="-120"/>
              </a:rPr>
              <a:t>https://law.moj.gov.tw/LawClass/LawAll.aspx?pcode=A0030304</a:t>
            </a:r>
          </a:p>
        </p:txBody>
      </p:sp>
      <p:sp>
        <p:nvSpPr>
          <p:cNvPr id="3" name="矩形 2"/>
          <p:cNvSpPr/>
          <p:nvPr/>
        </p:nvSpPr>
        <p:spPr>
          <a:xfrm>
            <a:off x="551384" y="3478568"/>
            <a:ext cx="10585176" cy="541174"/>
          </a:xfrm>
          <a:prstGeom prst="rect">
            <a:avLst/>
          </a:prstGeom>
        </p:spPr>
        <p:txBody>
          <a:bodyPr wrap="square">
            <a:spAutoFit/>
          </a:bodyPr>
          <a:lstStyle/>
          <a:p>
            <a:pPr marL="895350" lvl="1" indent="-446088" algn="just">
              <a:lnSpc>
                <a:spcPts val="3500"/>
              </a:lnSpc>
              <a:spcBef>
                <a:spcPts val="1000"/>
              </a:spcBef>
              <a:buFont typeface="Wingdings" panose="05000000000000000000" pitchFamily="2" charset="2"/>
              <a:buChar char="Ø"/>
              <a:tabLst>
                <a:tab pos="806450" algn="l"/>
              </a:tabLst>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資通安全責任等級分級辦法</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附表一</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資通安全責任等級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A </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級之公務機關應辦事項修正規定</a:t>
            </a:r>
            <a:endPar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
        <p:nvSpPr>
          <p:cNvPr id="4" name="矩形 3"/>
          <p:cNvSpPr/>
          <p:nvPr/>
        </p:nvSpPr>
        <p:spPr>
          <a:xfrm>
            <a:off x="551384" y="3861700"/>
            <a:ext cx="10945216" cy="1438855"/>
          </a:xfrm>
          <a:prstGeom prst="rect">
            <a:avLst/>
          </a:prstGeom>
        </p:spPr>
        <p:txBody>
          <a:bodyPr wrap="square">
            <a:spAutoFit/>
          </a:bodyPr>
          <a:lstStyle/>
          <a:p>
            <a:pPr marL="895350" lvl="1" indent="-446088" algn="just">
              <a:lnSpc>
                <a:spcPts val="3500"/>
              </a:lnSpc>
              <a:spcBef>
                <a:spcPts val="1000"/>
              </a:spcBef>
              <a:buFont typeface="Wingdings" panose="05000000000000000000" pitchFamily="2" charset="2"/>
              <a:buChar char="Ø"/>
              <a:tabLst>
                <a:tab pos="806450" algn="l"/>
              </a:tabLst>
            </a:pP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初次受核定或等級變更後之二年內，</a:t>
            </a:r>
            <a:r>
              <a:rPr lang="zh-TW" altLang="en-US" b="1" dirty="0">
                <a:solidFill>
                  <a:srgbClr val="FF000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t>全部核心資通系統</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導入 </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CNS 27001 </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或</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ISO 27001 </a:t>
            </a: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等資訊安全管理系統標準、其他具有同等或以上效果之系統或標準，或其他公務機關自行發展並經主管機關</a:t>
            </a:r>
            <a: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t/>
            </a:r>
            <a:br>
              <a:rPr lang="en-US" altLang="zh-TW" dirty="0">
                <a:solidFill>
                  <a:schemeClr val="tx1">
                    <a:lumMod val="65000"/>
                    <a:lumOff val="35000"/>
                  </a:schemeClr>
                </a:solidFill>
                <a:latin typeface="獅尾圓體-Medium" panose="020B0500000000000000" pitchFamily="34" charset="-120"/>
                <a:ea typeface="獅尾圓體-Medium" panose="020B0500000000000000" pitchFamily="34" charset="-120"/>
              </a:rPr>
            </a:br>
            <a:r>
              <a:rPr lang="zh-TW" altLang="en-US" dirty="0">
                <a:solidFill>
                  <a:schemeClr val="tx1">
                    <a:lumMod val="65000"/>
                    <a:lumOff val="35000"/>
                  </a:schemeClr>
                </a:solidFill>
                <a:latin typeface="獅尾圓體-Medium" panose="020B0500000000000000" pitchFamily="34" charset="-120"/>
                <a:ea typeface="獅尾圓體-Medium" panose="020B0500000000000000" pitchFamily="34" charset="-120"/>
              </a:rPr>
              <a:t>認可之標準，於三年內完成公正第三方驗證，並持續維持其驗證有效性。</a:t>
            </a:r>
          </a:p>
        </p:txBody>
      </p:sp>
      <p:sp>
        <p:nvSpPr>
          <p:cNvPr id="6" name="矩形 5"/>
          <p:cNvSpPr/>
          <p:nvPr/>
        </p:nvSpPr>
        <p:spPr>
          <a:xfrm>
            <a:off x="551384" y="5300555"/>
            <a:ext cx="9217588" cy="461665"/>
          </a:xfrm>
          <a:prstGeom prst="rect">
            <a:avLst/>
          </a:prstGeom>
        </p:spPr>
        <p:txBody>
          <a:bodyPr wrap="none">
            <a:spAutoFit/>
          </a:bodyPr>
          <a:lstStyle/>
          <a:p>
            <a:pPr marL="342900" indent="-342900">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法遵符合情形：範圍涵蓋度（全部資通系統 含非核心資通系統）</a:t>
            </a:r>
          </a:p>
        </p:txBody>
      </p:sp>
    </p:spTree>
    <p:extLst>
      <p:ext uri="{BB962C8B-B14F-4D97-AF65-F5344CB8AC3E}">
        <p14:creationId xmlns:p14="http://schemas.microsoft.com/office/powerpoint/2010/main" xmlns="" val="17107660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101970DF-59A7-5AAE-004D-C627BE29C075}"/>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資安稽核發現與報告擬定</a:t>
            </a:r>
          </a:p>
        </p:txBody>
      </p:sp>
      <p:sp>
        <p:nvSpPr>
          <p:cNvPr id="8" name="內容版面配置區 2">
            <a:extLst>
              <a:ext uri="{FF2B5EF4-FFF2-40B4-BE49-F238E27FC236}">
                <a16:creationId xmlns:a16="http://schemas.microsoft.com/office/drawing/2014/main" xmlns="" id="{95E29BCD-6726-14AA-7562-1D422F39E83A}"/>
              </a:ext>
            </a:extLst>
          </p:cNvPr>
          <p:cNvSpPr txBox="1">
            <a:spLocks/>
          </p:cNvSpPr>
          <p:nvPr/>
        </p:nvSpPr>
        <p:spPr>
          <a:xfrm>
            <a:off x="692968" y="1556792"/>
            <a:ext cx="11163672" cy="14239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indent="-449263" algn="just">
              <a:lnSpc>
                <a:spcPts val="3500"/>
              </a:lnSpc>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法遵符合情形範例 </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2</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：某</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B</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級公務機關</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457200" lvl="1" indent="0" algn="just">
              <a:lnSpc>
                <a:spcPts val="3500"/>
              </a:lnSpc>
              <a:buNone/>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已依資通安全責任等級分級辦法應辦事項規定，</a:t>
            </a:r>
            <a:r>
              <a:rPr lang="zh-TW" altLang="en-US" sz="2000" b="1" dirty="0">
                <a:solidFill>
                  <a:srgbClr val="FF000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t>每年辦理</a:t>
            </a:r>
            <a:r>
              <a:rPr lang="en-US" altLang="zh-TW" sz="2000" b="1" dirty="0">
                <a:solidFill>
                  <a:srgbClr val="FF000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t>4</a:t>
            </a:r>
            <a:r>
              <a:rPr lang="zh-TW" altLang="en-US" sz="2000" b="1" dirty="0">
                <a:solidFill>
                  <a:srgbClr val="FF000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t>次核心資通系統弱點掃描</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及</a:t>
            </a:r>
            <a:r>
              <a:rPr lang="en-US" altLang="zh-TW" sz="2000" b="1" dirty="0">
                <a:solidFill>
                  <a:srgbClr val="FF000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t>1</a:t>
            </a:r>
            <a:r>
              <a:rPr lang="zh-TW" altLang="en-US" sz="2000" b="1" dirty="0">
                <a:solidFill>
                  <a:srgbClr val="FF000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t>次資通安全健診</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，並建置</a:t>
            </a:r>
            <a:r>
              <a:rPr lang="zh-TW" altLang="en-US" sz="2000" b="1" dirty="0">
                <a:solidFill>
                  <a:srgbClr val="FF0000"/>
                </a:solidFill>
                <a:effectLst>
                  <a:outerShdw blurRad="38100" dist="38100" dir="2700000" algn="tl">
                    <a:srgbClr val="000000">
                      <a:alpha val="43137"/>
                    </a:srgbClr>
                  </a:outerShdw>
                </a:effectLst>
                <a:latin typeface="獅尾圓體-Medium" panose="020B0500000000000000" pitchFamily="34" charset="-120"/>
                <a:ea typeface="獅尾圓體-Medium" panose="020B0500000000000000" pitchFamily="34" charset="-120"/>
              </a:rPr>
              <a:t>進階持續性威脅攻擊防禦措施</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，優於資通安全管理法規定。</a:t>
            </a:r>
          </a:p>
        </p:txBody>
      </p:sp>
      <p:sp>
        <p:nvSpPr>
          <p:cNvPr id="10" name="矩形 9">
            <a:extLst>
              <a:ext uri="{FF2B5EF4-FFF2-40B4-BE49-F238E27FC236}">
                <a16:creationId xmlns:a16="http://schemas.microsoft.com/office/drawing/2014/main" xmlns="" id="{123695E3-2EBA-102B-54F8-B645F2005F34}"/>
              </a:ext>
            </a:extLst>
          </p:cNvPr>
          <p:cNvSpPr/>
          <p:nvPr/>
        </p:nvSpPr>
        <p:spPr>
          <a:xfrm>
            <a:off x="479376" y="5908765"/>
            <a:ext cx="11089232" cy="64807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xmlns="" id="{8F89E453-7BCA-9E47-51C5-2058DB97D88F}"/>
              </a:ext>
            </a:extLst>
          </p:cNvPr>
          <p:cNvSpPr/>
          <p:nvPr/>
        </p:nvSpPr>
        <p:spPr>
          <a:xfrm>
            <a:off x="479376" y="5980773"/>
            <a:ext cx="10153128" cy="616579"/>
          </a:xfrm>
          <a:prstGeom prst="rect">
            <a:avLst/>
          </a:prstGeom>
        </p:spPr>
        <p:txBody>
          <a:bodyPr wrap="square" anchor="ctr">
            <a:spAutoFit/>
          </a:bodyPr>
          <a:lstStyle/>
          <a:p>
            <a:pPr algn="just">
              <a:lnSpc>
                <a:spcPts val="1500"/>
              </a:lnSpc>
              <a:spcBef>
                <a:spcPts val="1000"/>
              </a:spcBef>
            </a:pPr>
            <a:r>
              <a:rPr lang="zh-TW" altLang="en-US" dirty="0">
                <a:solidFill>
                  <a:schemeClr val="bg1"/>
                </a:solidFill>
                <a:latin typeface="獅尾圓體-Medium" panose="020B0500000000000000" pitchFamily="34" charset="-120"/>
                <a:ea typeface="獅尾圓體-Medium" panose="020B0500000000000000" pitchFamily="34" charset="-120"/>
              </a:rPr>
              <a:t>資料來源：資通安全責任等級分級辦法應辦事項</a:t>
            </a:r>
            <a:endParaRPr lang="en-US" altLang="zh-TW" dirty="0">
              <a:solidFill>
                <a:schemeClr val="bg1"/>
              </a:solidFill>
              <a:latin typeface="獅尾圓體-Medium" panose="020B0500000000000000" pitchFamily="34" charset="-120"/>
              <a:ea typeface="獅尾圓體-Medium" panose="020B0500000000000000" pitchFamily="34" charset="-120"/>
            </a:endParaRPr>
          </a:p>
          <a:p>
            <a:pPr indent="1163638" algn="just">
              <a:lnSpc>
                <a:spcPts val="1500"/>
              </a:lnSpc>
              <a:spcBef>
                <a:spcPts val="1000"/>
              </a:spcBef>
            </a:pPr>
            <a:r>
              <a:rPr lang="en-US" altLang="zh-TW" dirty="0">
                <a:solidFill>
                  <a:schemeClr val="bg1"/>
                </a:solidFill>
                <a:latin typeface="獅尾圓體-Medium" panose="020B0500000000000000" pitchFamily="34" charset="-120"/>
                <a:ea typeface="獅尾圓體-Medium" panose="020B0500000000000000" pitchFamily="34" charset="-120"/>
              </a:rPr>
              <a:t>https://law.moj.gov.tw/LawClass/LawAll.aspx?pcode=A0030304</a:t>
            </a:r>
          </a:p>
        </p:txBody>
      </p:sp>
      <p:sp>
        <p:nvSpPr>
          <p:cNvPr id="12" name="內容版面配置區 2">
            <a:extLst>
              <a:ext uri="{FF2B5EF4-FFF2-40B4-BE49-F238E27FC236}">
                <a16:creationId xmlns:a16="http://schemas.microsoft.com/office/drawing/2014/main" xmlns="" id="{3C7291D7-8AC4-6F9B-25DC-A70C270C025F}"/>
              </a:ext>
            </a:extLst>
          </p:cNvPr>
          <p:cNvSpPr txBox="1">
            <a:spLocks/>
          </p:cNvSpPr>
          <p:nvPr/>
        </p:nvSpPr>
        <p:spPr>
          <a:xfrm>
            <a:off x="686996" y="3040134"/>
            <a:ext cx="11163672" cy="1656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indent="-449263" algn="just">
              <a:lnSpc>
                <a:spcPts val="3500"/>
              </a:lnSpc>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法規要求：</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342900" indent="-342900">
              <a:buFont typeface="Wingdings" panose="05000000000000000000" pitchFamily="2" charset="2"/>
              <a:buChar char="l"/>
            </a:pPr>
            <a:endParaRPr lang="en-US" altLang="zh-TW" sz="2400" dirty="0">
              <a:ea typeface="獅尾圓體-Medium" panose="020B0500000000000000"/>
            </a:endParaRPr>
          </a:p>
          <a:p>
            <a:pPr marL="0" indent="0">
              <a:buNone/>
            </a:pPr>
            <a:endParaRPr lang="en-US" altLang="zh-TW" sz="2400" dirty="0">
              <a:ea typeface="獅尾圓體-Medium" panose="020B0500000000000000"/>
            </a:endParaRPr>
          </a:p>
          <a:p>
            <a:pPr marL="0" indent="0">
              <a:buNone/>
            </a:pPr>
            <a:endParaRPr lang="en-US" altLang="zh-TW" sz="2400" dirty="0">
              <a:ea typeface="獅尾圓體-Medium" panose="020B0500000000000000"/>
            </a:endParaRPr>
          </a:p>
          <a:p>
            <a:pPr marL="342900" indent="-342900">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法遵符合情形：執行頻率與防禦措施範圍優於法規。</a:t>
            </a:r>
          </a:p>
        </p:txBody>
      </p:sp>
      <p:sp>
        <p:nvSpPr>
          <p:cNvPr id="2" name="矩形 1"/>
          <p:cNvSpPr/>
          <p:nvPr/>
        </p:nvSpPr>
        <p:spPr>
          <a:xfrm>
            <a:off x="1127448" y="3573271"/>
            <a:ext cx="10369152" cy="1323439"/>
          </a:xfrm>
          <a:prstGeom prst="rect">
            <a:avLst/>
          </a:prstGeom>
        </p:spPr>
        <p:txBody>
          <a:bodyPr wrap="square">
            <a:spAutoFit/>
          </a:bodyPr>
          <a:lstStyle/>
          <a:p>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資通安全責任等級分級辦法：附表三 資通安全責任等級 </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B </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級之公務機關應辦事項修正規定。弱點掃描：全部核心資通系統每年辦理一次。</a:t>
            </a:r>
          </a:p>
          <a:p>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資通安全健診：每二年辦理一次。</a:t>
            </a:r>
            <a:endPar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進階持續性威脅攻擊防禦措施</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 無。</a:t>
            </a:r>
            <a:endPar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endParaRPr>
          </a:p>
        </p:txBody>
      </p:sp>
    </p:spTree>
    <p:extLst>
      <p:ext uri="{BB962C8B-B14F-4D97-AF65-F5344CB8AC3E}">
        <p14:creationId xmlns:p14="http://schemas.microsoft.com/office/powerpoint/2010/main" xmlns="" val="12754400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xmlns="" id="{101970DF-59A7-5AAE-004D-C627BE29C075}"/>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5400" dirty="0">
                <a:solidFill>
                  <a:schemeClr val="tx2"/>
                </a:solidFill>
                <a:latin typeface="獅尾圓體-Black" panose="020B0500000000000000" pitchFamily="34" charset="-120"/>
                <a:ea typeface="獅尾圓體-Black" panose="020B0500000000000000" pitchFamily="34" charset="-120"/>
              </a:rPr>
              <a:t>資安稽核發現與報告擬定</a:t>
            </a:r>
          </a:p>
        </p:txBody>
      </p:sp>
      <p:sp>
        <p:nvSpPr>
          <p:cNvPr id="8" name="內容版面配置區 2">
            <a:extLst>
              <a:ext uri="{FF2B5EF4-FFF2-40B4-BE49-F238E27FC236}">
                <a16:creationId xmlns:a16="http://schemas.microsoft.com/office/drawing/2014/main" xmlns="" id="{95E29BCD-6726-14AA-7562-1D422F39E83A}"/>
              </a:ext>
            </a:extLst>
          </p:cNvPr>
          <p:cNvSpPr txBox="1">
            <a:spLocks/>
          </p:cNvSpPr>
          <p:nvPr/>
        </p:nvSpPr>
        <p:spPr>
          <a:xfrm>
            <a:off x="692968" y="1556792"/>
            <a:ext cx="11163672" cy="14239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indent="-449263" algn="just">
              <a:lnSpc>
                <a:spcPts val="3500"/>
              </a:lnSpc>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待改善事項</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範例：某</a:t>
            </a:r>
            <a:r>
              <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rPr>
              <a:t>B</a:t>
            </a: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級公務機關</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457200" lvl="1" indent="0" algn="just">
              <a:lnSpc>
                <a:spcPts val="3500"/>
              </a:lnSpc>
              <a:buNone/>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依 資通安全管理法第 </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15 </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條規定 ，公務機關所屬人員對於機關之資通安全維護績效優良者，應予獎勵， 查機關係依公務機關所屬人員資通安全事項獎懲辦法辧理資通安全獎懲，惟 </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108 </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年至 </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110 </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年尚無相關辦理紀錄， 建議對資通安全維護績效優良者，予以獎勵。</a:t>
            </a:r>
          </a:p>
        </p:txBody>
      </p:sp>
      <p:sp>
        <p:nvSpPr>
          <p:cNvPr id="10" name="矩形 9">
            <a:extLst>
              <a:ext uri="{FF2B5EF4-FFF2-40B4-BE49-F238E27FC236}">
                <a16:creationId xmlns:a16="http://schemas.microsoft.com/office/drawing/2014/main" xmlns="" id="{123695E3-2EBA-102B-54F8-B645F2005F34}"/>
              </a:ext>
            </a:extLst>
          </p:cNvPr>
          <p:cNvSpPr/>
          <p:nvPr/>
        </p:nvSpPr>
        <p:spPr>
          <a:xfrm>
            <a:off x="479376" y="5949280"/>
            <a:ext cx="11089232" cy="64807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xmlns="" id="{8F89E453-7BCA-9E47-51C5-2058DB97D88F}"/>
              </a:ext>
            </a:extLst>
          </p:cNvPr>
          <p:cNvSpPr/>
          <p:nvPr/>
        </p:nvSpPr>
        <p:spPr>
          <a:xfrm>
            <a:off x="479376" y="6023307"/>
            <a:ext cx="10153128" cy="612540"/>
          </a:xfrm>
          <a:prstGeom prst="rect">
            <a:avLst/>
          </a:prstGeom>
        </p:spPr>
        <p:txBody>
          <a:bodyPr wrap="square" anchor="ctr">
            <a:spAutoFit/>
          </a:bodyPr>
          <a:lstStyle/>
          <a:p>
            <a:pPr algn="just">
              <a:lnSpc>
                <a:spcPts val="1500"/>
              </a:lnSpc>
              <a:spcBef>
                <a:spcPts val="1000"/>
              </a:spcBef>
            </a:pPr>
            <a:r>
              <a:rPr lang="zh-TW" altLang="en-US" dirty="0">
                <a:solidFill>
                  <a:schemeClr val="bg1"/>
                </a:solidFill>
                <a:latin typeface="獅尾圓體-Medium" panose="020B0500000000000000" pitchFamily="34" charset="-120"/>
                <a:ea typeface="獅尾圓體-Medium" panose="020B0500000000000000" pitchFamily="34" charset="-120"/>
              </a:rPr>
              <a:t>資料來源：資通安全管理法</a:t>
            </a:r>
            <a:endParaRPr lang="en-US" altLang="zh-TW" dirty="0">
              <a:solidFill>
                <a:schemeClr val="bg1"/>
              </a:solidFill>
              <a:latin typeface="獅尾圓體-Medium" panose="020B0500000000000000" pitchFamily="34" charset="-120"/>
              <a:ea typeface="獅尾圓體-Medium" panose="020B0500000000000000" pitchFamily="34" charset="-120"/>
            </a:endParaRPr>
          </a:p>
          <a:p>
            <a:pPr algn="just">
              <a:lnSpc>
                <a:spcPts val="1500"/>
              </a:lnSpc>
              <a:spcBef>
                <a:spcPts val="1000"/>
              </a:spcBef>
            </a:pPr>
            <a:r>
              <a:rPr lang="en-US" altLang="zh-TW" dirty="0">
                <a:solidFill>
                  <a:schemeClr val="bg1"/>
                </a:solidFill>
                <a:latin typeface="獅尾圓體-Medium" panose="020B0500000000000000" pitchFamily="34" charset="-120"/>
                <a:ea typeface="獅尾圓體-Medium" panose="020B0500000000000000" pitchFamily="34" charset="-120"/>
              </a:rPr>
              <a:t>                </a:t>
            </a:r>
            <a:r>
              <a:rPr lang="zh-TW" altLang="en-US" dirty="0">
                <a:solidFill>
                  <a:schemeClr val="bg1"/>
                </a:solidFill>
                <a:latin typeface="獅尾圓體-Medium" panose="020B0500000000000000" pitchFamily="34" charset="-120"/>
                <a:ea typeface="獅尾圓體-Medium" panose="020B0500000000000000" pitchFamily="34" charset="-120"/>
              </a:rPr>
              <a:t>    </a:t>
            </a:r>
            <a:r>
              <a:rPr lang="en-US" altLang="zh-TW" dirty="0">
                <a:solidFill>
                  <a:schemeClr val="bg1"/>
                </a:solidFill>
                <a:latin typeface="獅尾圓體-Medium" panose="020B0500000000000000" pitchFamily="34" charset="-120"/>
                <a:ea typeface="獅尾圓體-Medium" panose="020B0500000000000000" pitchFamily="34" charset="-120"/>
              </a:rPr>
              <a:t>  https://law.moj.gov.tw/LawClass/LawAll.aspx?pcode=A0030297</a:t>
            </a:r>
          </a:p>
        </p:txBody>
      </p:sp>
      <p:sp>
        <p:nvSpPr>
          <p:cNvPr id="12" name="內容版面配置區 2">
            <a:extLst>
              <a:ext uri="{FF2B5EF4-FFF2-40B4-BE49-F238E27FC236}">
                <a16:creationId xmlns:a16="http://schemas.microsoft.com/office/drawing/2014/main" xmlns="" id="{3C7291D7-8AC4-6F9B-25DC-A70C270C025F}"/>
              </a:ext>
            </a:extLst>
          </p:cNvPr>
          <p:cNvSpPr txBox="1">
            <a:spLocks/>
          </p:cNvSpPr>
          <p:nvPr/>
        </p:nvSpPr>
        <p:spPr>
          <a:xfrm>
            <a:off x="551384" y="3481876"/>
            <a:ext cx="11305256" cy="23982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9263" indent="-449263" algn="just">
              <a:lnSpc>
                <a:spcPts val="3500"/>
              </a:lnSpc>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法規要求：</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pitchFamily="34" charset="-120"/>
            </a:endParaRPr>
          </a:p>
          <a:p>
            <a:pPr marL="342900" indent="-342900">
              <a:buFont typeface="Wingdings" panose="05000000000000000000" pitchFamily="2" charset="2"/>
              <a:buChar char="l"/>
            </a:pPr>
            <a:endParaRPr lang="en-US" altLang="zh-TW" sz="2400" dirty="0">
              <a:ea typeface="獅尾圓體-Medium" panose="020B0500000000000000"/>
            </a:endParaRPr>
          </a:p>
          <a:p>
            <a:pPr marL="0" indent="0">
              <a:buNone/>
            </a:pPr>
            <a:endParaRPr lang="en-US" altLang="zh-TW" sz="2400" dirty="0">
              <a:ea typeface="獅尾圓體-Medium" panose="020B0500000000000000"/>
            </a:endParaRPr>
          </a:p>
          <a:p>
            <a:pPr marL="342900" indent="-342900">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待改善事項：無相關辦理紀錄。</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a:endParaRPr>
          </a:p>
          <a:p>
            <a:pPr marL="342900" indent="-342900">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pitchFamily="34" charset="-120"/>
              </a:rPr>
              <a:t>建議作法：對資通安全維護績效優良者，予以獎勵。</a:t>
            </a:r>
          </a:p>
        </p:txBody>
      </p:sp>
      <p:sp>
        <p:nvSpPr>
          <p:cNvPr id="2" name="矩形 1"/>
          <p:cNvSpPr/>
          <p:nvPr/>
        </p:nvSpPr>
        <p:spPr>
          <a:xfrm>
            <a:off x="1127448" y="3905929"/>
            <a:ext cx="9289032" cy="1015663"/>
          </a:xfrm>
          <a:prstGeom prst="rect">
            <a:avLst/>
          </a:prstGeom>
        </p:spPr>
        <p:txBody>
          <a:bodyPr wrap="square">
            <a:spAutoFit/>
          </a:bodyPr>
          <a:lstStyle/>
          <a:p>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資通安全管理法第 </a:t>
            </a:r>
            <a:r>
              <a:rPr lang="en-US" altLang="zh-TW" sz="2000" dirty="0">
                <a:solidFill>
                  <a:schemeClr val="tx1">
                    <a:lumMod val="65000"/>
                    <a:lumOff val="35000"/>
                  </a:schemeClr>
                </a:solidFill>
                <a:latin typeface="獅尾圓體-Medium" panose="020B0500000000000000" pitchFamily="34" charset="-120"/>
                <a:ea typeface="獅尾圓體-Medium" panose="020B0500000000000000" pitchFamily="34" charset="-120"/>
              </a:rPr>
              <a:t>15 </a:t>
            </a: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條</a:t>
            </a:r>
          </a:p>
          <a:p>
            <a:pPr marL="457200" indent="-457200">
              <a:buFont typeface="+mj-lt"/>
              <a:buAutoNum type="arabicPeriod"/>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公務機關所屬人員對於機關之資通安全維護績效優良者，應予獎勵。</a:t>
            </a:r>
          </a:p>
          <a:p>
            <a:pPr marL="457200" indent="-457200">
              <a:buFont typeface="+mj-lt"/>
              <a:buAutoNum type="arabicPeriod"/>
            </a:pPr>
            <a:r>
              <a:rPr lang="zh-TW" altLang="en-US" sz="2000" dirty="0">
                <a:solidFill>
                  <a:schemeClr val="tx1">
                    <a:lumMod val="65000"/>
                    <a:lumOff val="35000"/>
                  </a:schemeClr>
                </a:solidFill>
                <a:latin typeface="獅尾圓體-Medium" panose="020B0500000000000000" pitchFamily="34" charset="-120"/>
                <a:ea typeface="獅尾圓體-Medium" panose="020B0500000000000000" pitchFamily="34" charset="-120"/>
              </a:rPr>
              <a:t>前項獎勵事項之辦法，由主管機關定之。</a:t>
            </a:r>
          </a:p>
        </p:txBody>
      </p:sp>
    </p:spTree>
    <p:extLst>
      <p:ext uri="{BB962C8B-B14F-4D97-AF65-F5344CB8AC3E}">
        <p14:creationId xmlns:p14="http://schemas.microsoft.com/office/powerpoint/2010/main" xmlns="" val="428282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xmlns="" id="{9CB15D86-A5E3-8296-8B91-0B3954D00B98}"/>
              </a:ext>
            </a:extLst>
          </p:cNvPr>
          <p:cNvSpPr txBox="1">
            <a:spLocks/>
          </p:cNvSpPr>
          <p:nvPr/>
        </p:nvSpPr>
        <p:spPr>
          <a:xfrm>
            <a:off x="692968" y="59126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TW" altLang="en-US" sz="4800" dirty="0">
                <a:solidFill>
                  <a:schemeClr val="tx2"/>
                </a:solidFill>
                <a:latin typeface="獅尾圓體-Black" panose="020B0500000000000000" pitchFamily="34" charset="-120"/>
                <a:ea typeface="獅尾圓體-Black" panose="020B0500000000000000" pitchFamily="34" charset="-120"/>
              </a:rPr>
              <a:t>第三方稽核（</a:t>
            </a:r>
            <a:r>
              <a:rPr lang="en-US" altLang="zh-TW" sz="4800" dirty="0">
                <a:solidFill>
                  <a:schemeClr val="tx2"/>
                </a:solidFill>
                <a:latin typeface="獅尾圓體-Black" panose="020B0500000000000000" pitchFamily="34" charset="-120"/>
                <a:ea typeface="獅尾圓體-Black" panose="020B0500000000000000" pitchFamily="34" charset="-120"/>
              </a:rPr>
              <a:t>Third party</a:t>
            </a:r>
            <a:r>
              <a:rPr lang="zh-TW" altLang="en-US" sz="4800" dirty="0">
                <a:solidFill>
                  <a:schemeClr val="tx2"/>
                </a:solidFill>
                <a:latin typeface="獅尾圓體-Black" panose="020B0500000000000000" pitchFamily="34" charset="-120"/>
                <a:ea typeface="獅尾圓體-Black" panose="020B0500000000000000" pitchFamily="34" charset="-120"/>
              </a:rPr>
              <a:t>）：</a:t>
            </a:r>
          </a:p>
        </p:txBody>
      </p:sp>
      <p:sp>
        <p:nvSpPr>
          <p:cNvPr id="3" name="矩形 2"/>
          <p:cNvSpPr/>
          <p:nvPr/>
        </p:nvSpPr>
        <p:spPr>
          <a:xfrm>
            <a:off x="659814" y="1700808"/>
            <a:ext cx="10548754" cy="3477875"/>
          </a:xfrm>
          <a:prstGeom prst="rect">
            <a:avLst/>
          </a:prstGeom>
        </p:spPr>
        <p:txBody>
          <a:bodyPr wrap="square">
            <a:spAutoFit/>
          </a:bodyPr>
          <a:lstStyle/>
          <a:p>
            <a:pPr marL="285750" indent="-285750">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由已通過認證的獨立機構對機關進行稽核。</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a:endParaRPr>
          </a:p>
          <a:p>
            <a:pPr marL="285750" indent="-285750">
              <a:buFont typeface="Wingdings" panose="05000000000000000000" pitchFamily="2" charset="2"/>
              <a:buChar char="l"/>
            </a:pPr>
            <a:endParaRPr lang="zh-TW" altLang="en-US" sz="2400" dirty="0">
              <a:solidFill>
                <a:schemeClr val="tx1">
                  <a:lumMod val="65000"/>
                  <a:lumOff val="35000"/>
                </a:schemeClr>
              </a:solidFill>
              <a:latin typeface="獅尾圓體-Medium" panose="020B0500000000000000" pitchFamily="34" charset="-120"/>
              <a:ea typeface="獅尾圓體-Medium" panose="020B0500000000000000"/>
            </a:endParaRPr>
          </a:p>
          <a:p>
            <a:pPr marL="285750" indent="-285750">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決定機關是否符合標準，建立、施行並維護文件化之資訊安全管理制度。</a:t>
            </a:r>
            <a:endParaRPr lang="en-US" altLang="zh-TW" sz="2400" dirty="0">
              <a:solidFill>
                <a:schemeClr val="tx1">
                  <a:lumMod val="65000"/>
                  <a:lumOff val="35000"/>
                </a:schemeClr>
              </a:solidFill>
              <a:latin typeface="獅尾圓體-Medium" panose="020B0500000000000000" pitchFamily="34" charset="-120"/>
              <a:ea typeface="獅尾圓體-Medium" panose="020B0500000000000000"/>
            </a:endParaRPr>
          </a:p>
          <a:p>
            <a:pPr marL="285750" indent="-285750">
              <a:buFont typeface="Wingdings" panose="05000000000000000000" pitchFamily="2" charset="2"/>
              <a:buChar char="l"/>
            </a:pPr>
            <a:endParaRPr lang="zh-TW" altLang="en-US" sz="2400" dirty="0">
              <a:solidFill>
                <a:schemeClr val="tx1">
                  <a:lumMod val="65000"/>
                  <a:lumOff val="35000"/>
                </a:schemeClr>
              </a:solidFill>
              <a:latin typeface="獅尾圓體-Medium" panose="020B0500000000000000" pitchFamily="34" charset="-120"/>
              <a:ea typeface="獅尾圓體-Medium" panose="020B0500000000000000"/>
            </a:endParaRPr>
          </a:p>
          <a:p>
            <a:pPr marL="285750" indent="-285750">
              <a:buFont typeface="Wingdings" panose="05000000000000000000" pitchFamily="2" charset="2"/>
              <a:buChar char="l"/>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著名的範例：</a:t>
            </a:r>
            <a:r>
              <a:rPr lang="en-US" altLang="zh-TW" sz="2400" dirty="0">
                <a:solidFill>
                  <a:schemeClr val="tx1">
                    <a:lumMod val="65000"/>
                    <a:lumOff val="35000"/>
                  </a:schemeClr>
                </a:solidFill>
                <a:latin typeface="獅尾圓體-Medium" panose="020B0500000000000000" pitchFamily="34" charset="-120"/>
                <a:ea typeface="獅尾圓體-Medium" panose="020B0500000000000000"/>
              </a:rPr>
              <a:t>CNS/ISO 27001 </a:t>
            </a:r>
          </a:p>
          <a:p>
            <a:pPr marL="914400" lvl="1" indent="-457200">
              <a:buFont typeface="Wingdings" pitchFamily="2" charset="2"/>
              <a:buChar char="Ø"/>
            </a:pP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應用管理系統稽核指引 </a:t>
            </a:r>
            <a:r>
              <a:rPr lang="en-US" altLang="zh-TW" sz="2400" dirty="0">
                <a:solidFill>
                  <a:schemeClr val="tx1">
                    <a:lumMod val="65000"/>
                    <a:lumOff val="35000"/>
                  </a:schemeClr>
                </a:solidFill>
                <a:latin typeface="獅尾圓體-Medium" panose="020B0500000000000000" pitchFamily="34" charset="-120"/>
                <a:ea typeface="獅尾圓體-Medium" panose="020B0500000000000000"/>
              </a:rPr>
              <a:t>ISO 19011 </a:t>
            </a: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與認證規範 </a:t>
            </a:r>
            <a:r>
              <a:rPr lang="en-US" altLang="zh-TW" sz="2400" dirty="0">
                <a:solidFill>
                  <a:schemeClr val="tx1">
                    <a:lumMod val="65000"/>
                    <a:lumOff val="35000"/>
                  </a:schemeClr>
                </a:solidFill>
                <a:latin typeface="獅尾圓體-Medium" panose="020B0500000000000000" pitchFamily="34" charset="-120"/>
                <a:ea typeface="獅尾圓體-Medium" panose="020B0500000000000000"/>
              </a:rPr>
              <a:t>ISO 17021</a:t>
            </a: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要求，進行資訊安全管理系統稽核（包含稽核計畫、執行、報告、發現追蹤到完成稽核），以確保機關的資訊安全管理系統的有效性，並符合國際標準 </a:t>
            </a:r>
            <a:r>
              <a:rPr lang="en-US" altLang="zh-TW" sz="2400" dirty="0">
                <a:solidFill>
                  <a:schemeClr val="tx1">
                    <a:lumMod val="65000"/>
                    <a:lumOff val="35000"/>
                  </a:schemeClr>
                </a:solidFill>
                <a:latin typeface="獅尾圓體-Medium" panose="020B0500000000000000" pitchFamily="34" charset="-120"/>
                <a:ea typeface="獅尾圓體-Medium" panose="020B0500000000000000"/>
              </a:rPr>
              <a:t>CNS/ISO 27001 </a:t>
            </a:r>
            <a:r>
              <a:rPr lang="zh-TW" altLang="en-US" sz="2400" dirty="0">
                <a:solidFill>
                  <a:schemeClr val="tx1">
                    <a:lumMod val="65000"/>
                    <a:lumOff val="35000"/>
                  </a:schemeClr>
                </a:solidFill>
                <a:latin typeface="獅尾圓體-Medium" panose="020B0500000000000000" pitchFamily="34" charset="-120"/>
                <a:ea typeface="獅尾圓體-Medium" panose="020B0500000000000000"/>
              </a:rPr>
              <a:t>要求。</a:t>
            </a:r>
          </a:p>
        </p:txBody>
      </p:sp>
    </p:spTree>
    <p:extLst>
      <p:ext uri="{BB962C8B-B14F-4D97-AF65-F5344CB8AC3E}">
        <p14:creationId xmlns:p14="http://schemas.microsoft.com/office/powerpoint/2010/main" xmlns="" val="1475163"/>
      </p:ext>
    </p:extLst>
  </p:cSld>
  <p:clrMapOvr>
    <a:masterClrMapping/>
  </p:clrMapOvr>
</p:sld>
</file>

<file path=ppt/theme/theme1.xml><?xml version="1.0" encoding="utf-8"?>
<a:theme xmlns:a="http://schemas.openxmlformats.org/drawingml/2006/main" name="01">
  <a:themeElements>
    <a:clrScheme name="藍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02">
  <a:themeElements>
    <a:clrScheme name="藍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03">
  <a:themeElements>
    <a:clrScheme name="藍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04">
  <a:themeElements>
    <a:clrScheme name="藍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6896</Words>
  <Application>Microsoft Office PowerPoint</Application>
  <PresentationFormat>自訂</PresentationFormat>
  <Paragraphs>918</Paragraphs>
  <Slides>83</Slides>
  <Notes>11</Notes>
  <HiddenSlides>0</HiddenSlides>
  <MMClips>0</MMClips>
  <ScaleCrop>false</ScaleCrop>
  <HeadingPairs>
    <vt:vector size="4" baseType="variant">
      <vt:variant>
        <vt:lpstr>佈景主題</vt:lpstr>
      </vt:variant>
      <vt:variant>
        <vt:i4>4</vt:i4>
      </vt:variant>
      <vt:variant>
        <vt:lpstr>投影片標題</vt:lpstr>
      </vt:variant>
      <vt:variant>
        <vt:i4>83</vt:i4>
      </vt:variant>
    </vt:vector>
  </HeadingPairs>
  <TitlesOfParts>
    <vt:vector size="87" baseType="lpstr">
      <vt:lpstr>01</vt:lpstr>
      <vt:lpstr>02</vt:lpstr>
      <vt:lpstr>03</vt:lpstr>
      <vt:lpstr>04</vt:lpstr>
      <vt:lpstr>投影片 1</vt:lpstr>
      <vt:lpstr>投影片 2</vt:lpstr>
      <vt:lpstr>資安稽核意義與類型</vt:lpstr>
      <vt:lpstr>1-1、資安稽核意義與類型</vt:lpstr>
      <vt:lpstr>投影片 5</vt:lpstr>
      <vt:lpstr>投影片 6</vt:lpstr>
      <vt:lpstr>投影片 7</vt:lpstr>
      <vt:lpstr>投影片 8</vt:lpstr>
      <vt:lpstr>投影片 9</vt:lpstr>
      <vt:lpstr>投影片 10</vt:lpstr>
      <vt:lpstr>投影片 11</vt:lpstr>
      <vt:lpstr>投影片 12</vt:lpstr>
      <vt:lpstr>投影片 13</vt:lpstr>
      <vt:lpstr>投影片 14</vt:lpstr>
      <vt:lpstr>投影片 15</vt:lpstr>
      <vt:lpstr>投影片 16</vt:lpstr>
      <vt:lpstr>投影片 17</vt:lpstr>
      <vt:lpstr>投影片 18</vt:lpstr>
      <vt:lpstr>投影片 19</vt:lpstr>
      <vt:lpstr>投影片 20</vt:lpstr>
      <vt:lpstr>投影片 21</vt:lpstr>
      <vt:lpstr>投影片 22</vt:lpstr>
      <vt:lpstr>投影片 23</vt:lpstr>
      <vt:lpstr>投影片 24</vt:lpstr>
      <vt:lpstr>投影片 25</vt:lpstr>
      <vt:lpstr>投影片 26</vt:lpstr>
      <vt:lpstr>投影片 27</vt:lpstr>
      <vt:lpstr>投影片 28</vt:lpstr>
      <vt:lpstr>投影片 29</vt:lpstr>
      <vt:lpstr>投影片 30</vt:lpstr>
      <vt:lpstr>投影片 31</vt:lpstr>
      <vt:lpstr>投影片 32</vt:lpstr>
      <vt:lpstr>投影片 33</vt:lpstr>
      <vt:lpstr>投影片 34</vt:lpstr>
      <vt:lpstr>投影片 35</vt:lpstr>
      <vt:lpstr>投影片 36</vt:lpstr>
      <vt:lpstr>投影片 37</vt:lpstr>
      <vt:lpstr>投影片 38</vt:lpstr>
      <vt:lpstr>投影片 39</vt:lpstr>
      <vt:lpstr>投影片 40</vt:lpstr>
      <vt:lpstr>投影片 41</vt:lpstr>
      <vt:lpstr>投影片 42</vt:lpstr>
      <vt:lpstr>投影片 43</vt:lpstr>
      <vt:lpstr>投影片 44</vt:lpstr>
      <vt:lpstr>投影片 45</vt:lpstr>
      <vt:lpstr>投影片 46</vt:lpstr>
      <vt:lpstr>投影片 47</vt:lpstr>
      <vt:lpstr>投影片 48</vt:lpstr>
      <vt:lpstr>投影片 49</vt:lpstr>
      <vt:lpstr>投影片 50</vt:lpstr>
      <vt:lpstr>投影片 51</vt:lpstr>
      <vt:lpstr>投影片 52</vt:lpstr>
      <vt:lpstr>投影片 53</vt:lpstr>
      <vt:lpstr>投影片 54</vt:lpstr>
      <vt:lpstr>投影片 55</vt:lpstr>
      <vt:lpstr>投影片 56</vt:lpstr>
      <vt:lpstr>投影片 57</vt:lpstr>
      <vt:lpstr>投影片 58</vt:lpstr>
      <vt:lpstr>投影片 59</vt:lpstr>
      <vt:lpstr>投影片 60</vt:lpstr>
      <vt:lpstr>投影片 61</vt:lpstr>
      <vt:lpstr>投影片 62</vt:lpstr>
      <vt:lpstr>投影片 63</vt:lpstr>
      <vt:lpstr>投影片 64</vt:lpstr>
      <vt:lpstr>投影片 65</vt:lpstr>
      <vt:lpstr>投影片 66</vt:lpstr>
      <vt:lpstr>投影片 67</vt:lpstr>
      <vt:lpstr>投影片 68</vt:lpstr>
      <vt:lpstr>投影片 69</vt:lpstr>
      <vt:lpstr>投影片 70</vt:lpstr>
      <vt:lpstr>投影片 71</vt:lpstr>
      <vt:lpstr>投影片 72</vt:lpstr>
      <vt:lpstr>投影片 73</vt:lpstr>
      <vt:lpstr>投影片 74</vt:lpstr>
      <vt:lpstr>投影片 75</vt:lpstr>
      <vt:lpstr>投影片 76</vt:lpstr>
      <vt:lpstr>投影片 77</vt:lpstr>
      <vt:lpstr>投影片 78</vt:lpstr>
      <vt:lpstr>投影片 79</vt:lpstr>
      <vt:lpstr>投影片 80</vt:lpstr>
      <vt:lpstr>投影片 81</vt:lpstr>
      <vt:lpstr>投影片 82</vt:lpstr>
      <vt:lpstr>投影片 83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2024-02-07T06:19:49Z</dcterms:created>
  <dcterms:modified xsi:type="dcterms:W3CDTF">2024-06-17T08:51:42Z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1028</vt:i4>
  </property>
  <property fmtid="{D5CDD505-2E9C-101B-9397-08002B2CF9AE}" pid="3" name="_Version">
    <vt:lpwstr>12.0.4518</vt:lpwstr>
  </property>
</Properties>
</file>